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75"/>
  </p:notesMasterIdLst>
  <p:sldIdLst>
    <p:sldId id="2137935206" r:id="rId6"/>
    <p:sldId id="2137935185" r:id="rId7"/>
    <p:sldId id="260" r:id="rId8"/>
    <p:sldId id="259" r:id="rId9"/>
    <p:sldId id="2137935209" r:id="rId10"/>
    <p:sldId id="2137935188" r:id="rId11"/>
    <p:sldId id="2137935240" r:id="rId12"/>
    <p:sldId id="2137935243" r:id="rId13"/>
    <p:sldId id="2137935208" r:id="rId14"/>
    <p:sldId id="2137935205" r:id="rId15"/>
    <p:sldId id="2137935250" r:id="rId16"/>
    <p:sldId id="2137935201" r:id="rId17"/>
    <p:sldId id="2137935251" r:id="rId18"/>
    <p:sldId id="2137935252" r:id="rId19"/>
    <p:sldId id="2137935253" r:id="rId20"/>
    <p:sldId id="2137935211" r:id="rId21"/>
    <p:sldId id="2137935254" r:id="rId22"/>
    <p:sldId id="2137935274" r:id="rId23"/>
    <p:sldId id="2137935193" r:id="rId24"/>
    <p:sldId id="2137935199" r:id="rId25"/>
    <p:sldId id="2137935241" r:id="rId26"/>
    <p:sldId id="2137935214" r:id="rId27"/>
    <p:sldId id="2137935215" r:id="rId28"/>
    <p:sldId id="2137935187" r:id="rId29"/>
    <p:sldId id="2137935245" r:id="rId30"/>
    <p:sldId id="2137935246" r:id="rId31"/>
    <p:sldId id="2137935213" r:id="rId32"/>
    <p:sldId id="2137935275" r:id="rId33"/>
    <p:sldId id="2137935212" r:id="rId34"/>
    <p:sldId id="2137935217" r:id="rId35"/>
    <p:sldId id="2137935218" r:id="rId36"/>
    <p:sldId id="2137935247" r:id="rId37"/>
    <p:sldId id="2137935200" r:id="rId38"/>
    <p:sldId id="2137935249" r:id="rId39"/>
    <p:sldId id="2137935272" r:id="rId40"/>
    <p:sldId id="2137935257" r:id="rId41"/>
    <p:sldId id="2137935191" r:id="rId42"/>
    <p:sldId id="2137935220" r:id="rId43"/>
    <p:sldId id="2137935269" r:id="rId44"/>
    <p:sldId id="2137935270" r:id="rId45"/>
    <p:sldId id="2137935271" r:id="rId46"/>
    <p:sldId id="2137935282" r:id="rId47"/>
    <p:sldId id="2137935256" r:id="rId48"/>
    <p:sldId id="2137935222" r:id="rId49"/>
    <p:sldId id="2137935276" r:id="rId50"/>
    <p:sldId id="2137935223" r:id="rId51"/>
    <p:sldId id="2137935194" r:id="rId52"/>
    <p:sldId id="2137935235" r:id="rId53"/>
    <p:sldId id="2137935202" r:id="rId54"/>
    <p:sldId id="2137935273" r:id="rId55"/>
    <p:sldId id="2137935238" r:id="rId56"/>
    <p:sldId id="2137935258" r:id="rId57"/>
    <p:sldId id="2137935237" r:id="rId58"/>
    <p:sldId id="2137935198" r:id="rId59"/>
    <p:sldId id="2137935277" r:id="rId60"/>
    <p:sldId id="2137935228" r:id="rId61"/>
    <p:sldId id="2137935260" r:id="rId62"/>
    <p:sldId id="2137935261" r:id="rId63"/>
    <p:sldId id="2137935262" r:id="rId64"/>
    <p:sldId id="2137935263" r:id="rId65"/>
    <p:sldId id="2137935264" r:id="rId66"/>
    <p:sldId id="2137935265" r:id="rId67"/>
    <p:sldId id="2137935284" r:id="rId68"/>
    <p:sldId id="2137935285" r:id="rId69"/>
    <p:sldId id="2137935357" r:id="rId70"/>
    <p:sldId id="2137935286" r:id="rId71"/>
    <p:sldId id="2137935356" r:id="rId72"/>
    <p:sldId id="2137935268" r:id="rId73"/>
    <p:sldId id="2137935281" r:id="rId7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prazer, Nicole" initials="" lastIdx="8" clrIdx="0"/>
  <p:cmAuthor id="2" name="Abeywardana, Piumi"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FCDDC4"/>
    <a:srgbClr val="0000FF"/>
    <a:srgbClr val="91E8FD"/>
    <a:srgbClr val="FF0066"/>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45" autoAdjust="0"/>
  </p:normalViewPr>
  <p:slideViewPr>
    <p:cSldViewPr>
      <p:cViewPr>
        <p:scale>
          <a:sx n="75" d="100"/>
          <a:sy n="75" d="100"/>
        </p:scale>
        <p:origin x="1666" y="-518"/>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F0470-9689-4E39-A5C6-62011A43A814}" type="doc">
      <dgm:prSet loTypeId="urn:microsoft.com/office/officeart/2005/8/layout/chevron1" loCatId="process" qsTypeId="urn:microsoft.com/office/officeart/2005/8/quickstyle/simple5" qsCatId="simple" csTypeId="urn:microsoft.com/office/officeart/2005/8/colors/accent1_3" csCatId="accent1" phldr="1"/>
      <dgm:spPr/>
    </dgm:pt>
    <dgm:pt modelId="{F60279B2-BAAC-4C5B-9DDC-48E2515AD178}">
      <dgm:prSet phldrT="[Text]"/>
      <dgm:spPr/>
      <dgm:t>
        <a:bodyPr/>
        <a:lstStyle/>
        <a:p>
          <a:r>
            <a:rPr lang="en-AU" dirty="0"/>
            <a:t>Review</a:t>
          </a:r>
        </a:p>
      </dgm:t>
    </dgm:pt>
    <dgm:pt modelId="{231C0718-73F8-4784-BA22-ADD0E5FA23AD}" type="parTrans" cxnId="{D88392E7-2D7F-4EC0-85D9-FD3AEBF718AA}">
      <dgm:prSet/>
      <dgm:spPr/>
      <dgm:t>
        <a:bodyPr/>
        <a:lstStyle/>
        <a:p>
          <a:endParaRPr lang="en-AU"/>
        </a:p>
      </dgm:t>
    </dgm:pt>
    <dgm:pt modelId="{DE2878E7-06BA-477F-8F4D-52EBFFC30A86}" type="sibTrans" cxnId="{D88392E7-2D7F-4EC0-85D9-FD3AEBF718AA}">
      <dgm:prSet/>
      <dgm:spPr/>
      <dgm:t>
        <a:bodyPr/>
        <a:lstStyle/>
        <a:p>
          <a:endParaRPr lang="en-AU"/>
        </a:p>
      </dgm:t>
    </dgm:pt>
    <dgm:pt modelId="{7E80C755-8FA6-4CD1-A309-B6F407C0501A}">
      <dgm:prSet phldrT="[Text]"/>
      <dgm:spPr/>
      <dgm:t>
        <a:bodyPr/>
        <a:lstStyle/>
        <a:p>
          <a:r>
            <a:rPr lang="en-AU" dirty="0"/>
            <a:t>Clarify</a:t>
          </a:r>
        </a:p>
      </dgm:t>
    </dgm:pt>
    <dgm:pt modelId="{CF58180F-72D9-430A-8FCB-F7E728CF5330}" type="parTrans" cxnId="{CFE54AB7-F1B1-4DE4-A97D-3B811372495D}">
      <dgm:prSet/>
      <dgm:spPr/>
      <dgm:t>
        <a:bodyPr/>
        <a:lstStyle/>
        <a:p>
          <a:endParaRPr lang="en-AU"/>
        </a:p>
      </dgm:t>
    </dgm:pt>
    <dgm:pt modelId="{BA7CCD46-4C66-4C74-8937-11E9D0A1F4CC}" type="sibTrans" cxnId="{CFE54AB7-F1B1-4DE4-A97D-3B811372495D}">
      <dgm:prSet/>
      <dgm:spPr/>
      <dgm:t>
        <a:bodyPr/>
        <a:lstStyle/>
        <a:p>
          <a:endParaRPr lang="en-AU"/>
        </a:p>
      </dgm:t>
    </dgm:pt>
    <dgm:pt modelId="{F3958C74-C14B-4B49-AD7B-50EBE297FAAB}">
      <dgm:prSet phldrT="[Text]"/>
      <dgm:spPr/>
      <dgm:t>
        <a:bodyPr/>
        <a:lstStyle/>
        <a:p>
          <a:r>
            <a:rPr lang="en-AU" dirty="0"/>
            <a:t>Arrange follow-up</a:t>
          </a:r>
        </a:p>
      </dgm:t>
    </dgm:pt>
    <dgm:pt modelId="{C99697DE-C5C6-4154-9DD4-20FBC0D2DD49}" type="parTrans" cxnId="{47BA4EDD-0E11-4CDE-9DCA-658F46B211F4}">
      <dgm:prSet/>
      <dgm:spPr/>
      <dgm:t>
        <a:bodyPr/>
        <a:lstStyle/>
        <a:p>
          <a:endParaRPr lang="en-AU"/>
        </a:p>
      </dgm:t>
    </dgm:pt>
    <dgm:pt modelId="{483B3ADB-2E97-4CF9-B943-E38CFE41AE67}" type="sibTrans" cxnId="{47BA4EDD-0E11-4CDE-9DCA-658F46B211F4}">
      <dgm:prSet/>
      <dgm:spPr/>
      <dgm:t>
        <a:bodyPr/>
        <a:lstStyle/>
        <a:p>
          <a:endParaRPr lang="en-AU"/>
        </a:p>
      </dgm:t>
    </dgm:pt>
    <dgm:pt modelId="{BE8A29E2-0639-42A0-9FB8-84CDED089E69}">
      <dgm:prSet phldrT="[Text]"/>
      <dgm:spPr/>
      <dgm:t>
        <a:bodyPr/>
        <a:lstStyle/>
        <a:p>
          <a:r>
            <a:rPr lang="en-AU" dirty="0"/>
            <a:t>Summarise</a:t>
          </a:r>
        </a:p>
      </dgm:t>
    </dgm:pt>
    <dgm:pt modelId="{21F9CD33-7FD8-4F02-ACF3-A774DD9DFF4A}" type="parTrans" cxnId="{A7388C6E-DC8E-465C-BFF0-92D5447F8E15}">
      <dgm:prSet/>
      <dgm:spPr/>
      <dgm:t>
        <a:bodyPr/>
        <a:lstStyle/>
        <a:p>
          <a:endParaRPr lang="en-AU"/>
        </a:p>
      </dgm:t>
    </dgm:pt>
    <dgm:pt modelId="{40767F8A-9984-4DAF-A906-9AF3C407339B}" type="sibTrans" cxnId="{A7388C6E-DC8E-465C-BFF0-92D5447F8E15}">
      <dgm:prSet/>
      <dgm:spPr/>
      <dgm:t>
        <a:bodyPr/>
        <a:lstStyle/>
        <a:p>
          <a:endParaRPr lang="en-AU"/>
        </a:p>
      </dgm:t>
    </dgm:pt>
    <dgm:pt modelId="{7BFBD90F-64C5-4DF1-822E-7465B29B3B74}">
      <dgm:prSet phldrT="[Text]"/>
      <dgm:spPr/>
      <dgm:t>
        <a:bodyPr/>
        <a:lstStyle/>
        <a:p>
          <a:r>
            <a:rPr lang="en-AU" dirty="0"/>
            <a:t>Offer information</a:t>
          </a:r>
        </a:p>
      </dgm:t>
    </dgm:pt>
    <dgm:pt modelId="{FB489711-155B-4D93-9413-F8857FCF370A}" type="parTrans" cxnId="{B0EE04EC-3491-4A3A-BE50-B4CF3E0B6CB8}">
      <dgm:prSet/>
      <dgm:spPr/>
      <dgm:t>
        <a:bodyPr/>
        <a:lstStyle/>
        <a:p>
          <a:endParaRPr lang="en-AU"/>
        </a:p>
      </dgm:t>
    </dgm:pt>
    <dgm:pt modelId="{6842BFE8-8AEC-4128-AFE8-FB792F06B8A0}" type="sibTrans" cxnId="{B0EE04EC-3491-4A3A-BE50-B4CF3E0B6CB8}">
      <dgm:prSet/>
      <dgm:spPr/>
      <dgm:t>
        <a:bodyPr/>
        <a:lstStyle/>
        <a:p>
          <a:endParaRPr lang="en-AU"/>
        </a:p>
      </dgm:t>
    </dgm:pt>
    <dgm:pt modelId="{D71CD9F3-E2AF-437E-A9DD-34CE527FFC83}" type="pres">
      <dgm:prSet presAssocID="{E10F0470-9689-4E39-A5C6-62011A43A814}" presName="Name0" presStyleCnt="0">
        <dgm:presLayoutVars>
          <dgm:dir/>
          <dgm:animLvl val="lvl"/>
          <dgm:resizeHandles val="exact"/>
        </dgm:presLayoutVars>
      </dgm:prSet>
      <dgm:spPr/>
    </dgm:pt>
    <dgm:pt modelId="{9C9F6D30-FD10-440E-B256-A6FED185D095}" type="pres">
      <dgm:prSet presAssocID="{F60279B2-BAAC-4C5B-9DDC-48E2515AD178}" presName="parTxOnly" presStyleLbl="node1" presStyleIdx="0" presStyleCnt="5">
        <dgm:presLayoutVars>
          <dgm:chMax val="0"/>
          <dgm:chPref val="0"/>
          <dgm:bulletEnabled val="1"/>
        </dgm:presLayoutVars>
      </dgm:prSet>
      <dgm:spPr/>
    </dgm:pt>
    <dgm:pt modelId="{4991014E-9EAD-44A0-A7CC-909B0E273842}" type="pres">
      <dgm:prSet presAssocID="{DE2878E7-06BA-477F-8F4D-52EBFFC30A86}" presName="parTxOnlySpace" presStyleCnt="0"/>
      <dgm:spPr/>
    </dgm:pt>
    <dgm:pt modelId="{3FC268DA-63E2-4933-8E54-CD31108C87DD}" type="pres">
      <dgm:prSet presAssocID="{BE8A29E2-0639-42A0-9FB8-84CDED089E69}" presName="parTxOnly" presStyleLbl="node1" presStyleIdx="1" presStyleCnt="5">
        <dgm:presLayoutVars>
          <dgm:chMax val="0"/>
          <dgm:chPref val="0"/>
          <dgm:bulletEnabled val="1"/>
        </dgm:presLayoutVars>
      </dgm:prSet>
      <dgm:spPr/>
    </dgm:pt>
    <dgm:pt modelId="{624DF136-A61D-4D12-8016-E53C1E62FEEA}" type="pres">
      <dgm:prSet presAssocID="{40767F8A-9984-4DAF-A906-9AF3C407339B}" presName="parTxOnlySpace" presStyleCnt="0"/>
      <dgm:spPr/>
    </dgm:pt>
    <dgm:pt modelId="{35790C3D-7751-4835-8AD0-1A1C4AA5D63A}" type="pres">
      <dgm:prSet presAssocID="{7E80C755-8FA6-4CD1-A309-B6F407C0501A}" presName="parTxOnly" presStyleLbl="node1" presStyleIdx="2" presStyleCnt="5">
        <dgm:presLayoutVars>
          <dgm:chMax val="0"/>
          <dgm:chPref val="0"/>
          <dgm:bulletEnabled val="1"/>
        </dgm:presLayoutVars>
      </dgm:prSet>
      <dgm:spPr/>
    </dgm:pt>
    <dgm:pt modelId="{3F9D3E5D-421D-46FD-BF1A-247FB2CDB802}" type="pres">
      <dgm:prSet presAssocID="{BA7CCD46-4C66-4C74-8937-11E9D0A1F4CC}" presName="parTxOnlySpace" presStyleCnt="0"/>
      <dgm:spPr/>
    </dgm:pt>
    <dgm:pt modelId="{DE0D8CBF-D7F9-482E-A867-C525D7E26812}" type="pres">
      <dgm:prSet presAssocID="{7BFBD90F-64C5-4DF1-822E-7465B29B3B74}" presName="parTxOnly" presStyleLbl="node1" presStyleIdx="3" presStyleCnt="5">
        <dgm:presLayoutVars>
          <dgm:chMax val="0"/>
          <dgm:chPref val="0"/>
          <dgm:bulletEnabled val="1"/>
        </dgm:presLayoutVars>
      </dgm:prSet>
      <dgm:spPr/>
    </dgm:pt>
    <dgm:pt modelId="{475E380E-8041-4430-9191-3FC732325966}" type="pres">
      <dgm:prSet presAssocID="{6842BFE8-8AEC-4128-AFE8-FB792F06B8A0}" presName="parTxOnlySpace" presStyleCnt="0"/>
      <dgm:spPr/>
    </dgm:pt>
    <dgm:pt modelId="{E5627A26-EBD2-4E7D-8A82-052348579B13}" type="pres">
      <dgm:prSet presAssocID="{F3958C74-C14B-4B49-AD7B-50EBE297FAAB}" presName="parTxOnly" presStyleLbl="node1" presStyleIdx="4" presStyleCnt="5">
        <dgm:presLayoutVars>
          <dgm:chMax val="0"/>
          <dgm:chPref val="0"/>
          <dgm:bulletEnabled val="1"/>
        </dgm:presLayoutVars>
      </dgm:prSet>
      <dgm:spPr/>
    </dgm:pt>
  </dgm:ptLst>
  <dgm:cxnLst>
    <dgm:cxn modelId="{F3EF4C09-37A9-4686-8632-C2849B9E77D0}" type="presOf" srcId="{F60279B2-BAAC-4C5B-9DDC-48E2515AD178}" destId="{9C9F6D30-FD10-440E-B256-A6FED185D095}" srcOrd="0" destOrd="0" presId="urn:microsoft.com/office/officeart/2005/8/layout/chevron1"/>
    <dgm:cxn modelId="{02B51823-93C7-4C3F-AC1E-3BF0E14F80EA}" type="presOf" srcId="{7BFBD90F-64C5-4DF1-822E-7465B29B3B74}" destId="{DE0D8CBF-D7F9-482E-A867-C525D7E26812}" srcOrd="0" destOrd="0" presId="urn:microsoft.com/office/officeart/2005/8/layout/chevron1"/>
    <dgm:cxn modelId="{A7388C6E-DC8E-465C-BFF0-92D5447F8E15}" srcId="{E10F0470-9689-4E39-A5C6-62011A43A814}" destId="{BE8A29E2-0639-42A0-9FB8-84CDED089E69}" srcOrd="1" destOrd="0" parTransId="{21F9CD33-7FD8-4F02-ACF3-A774DD9DFF4A}" sibTransId="{40767F8A-9984-4DAF-A906-9AF3C407339B}"/>
    <dgm:cxn modelId="{9825D64E-803B-444F-B002-F10E45387827}" type="presOf" srcId="{E10F0470-9689-4E39-A5C6-62011A43A814}" destId="{D71CD9F3-E2AF-437E-A9DD-34CE527FFC83}" srcOrd="0" destOrd="0" presId="urn:microsoft.com/office/officeart/2005/8/layout/chevron1"/>
    <dgm:cxn modelId="{CFE54AB7-F1B1-4DE4-A97D-3B811372495D}" srcId="{E10F0470-9689-4E39-A5C6-62011A43A814}" destId="{7E80C755-8FA6-4CD1-A309-B6F407C0501A}" srcOrd="2" destOrd="0" parTransId="{CF58180F-72D9-430A-8FCB-F7E728CF5330}" sibTransId="{BA7CCD46-4C66-4C74-8937-11E9D0A1F4CC}"/>
    <dgm:cxn modelId="{7F0FFEC9-5FCD-47D4-A853-3648B18EA355}" type="presOf" srcId="{7E80C755-8FA6-4CD1-A309-B6F407C0501A}" destId="{35790C3D-7751-4835-8AD0-1A1C4AA5D63A}" srcOrd="0" destOrd="0" presId="urn:microsoft.com/office/officeart/2005/8/layout/chevron1"/>
    <dgm:cxn modelId="{34331BCF-3A4D-44A5-B142-3F7D78C21843}" type="presOf" srcId="{F3958C74-C14B-4B49-AD7B-50EBE297FAAB}" destId="{E5627A26-EBD2-4E7D-8A82-052348579B13}" srcOrd="0" destOrd="0" presId="urn:microsoft.com/office/officeart/2005/8/layout/chevron1"/>
    <dgm:cxn modelId="{47BA4EDD-0E11-4CDE-9DCA-658F46B211F4}" srcId="{E10F0470-9689-4E39-A5C6-62011A43A814}" destId="{F3958C74-C14B-4B49-AD7B-50EBE297FAAB}" srcOrd="4" destOrd="0" parTransId="{C99697DE-C5C6-4154-9DD4-20FBC0D2DD49}" sibTransId="{483B3ADB-2E97-4CF9-B943-E38CFE41AE67}"/>
    <dgm:cxn modelId="{D88392E7-2D7F-4EC0-85D9-FD3AEBF718AA}" srcId="{E10F0470-9689-4E39-A5C6-62011A43A814}" destId="{F60279B2-BAAC-4C5B-9DDC-48E2515AD178}" srcOrd="0" destOrd="0" parTransId="{231C0718-73F8-4784-BA22-ADD0E5FA23AD}" sibTransId="{DE2878E7-06BA-477F-8F4D-52EBFFC30A86}"/>
    <dgm:cxn modelId="{B0EE04EC-3491-4A3A-BE50-B4CF3E0B6CB8}" srcId="{E10F0470-9689-4E39-A5C6-62011A43A814}" destId="{7BFBD90F-64C5-4DF1-822E-7465B29B3B74}" srcOrd="3" destOrd="0" parTransId="{FB489711-155B-4D93-9413-F8857FCF370A}" sibTransId="{6842BFE8-8AEC-4128-AFE8-FB792F06B8A0}"/>
    <dgm:cxn modelId="{E6BC85FA-EDCB-48DE-B56A-25B90C28E006}" type="presOf" srcId="{BE8A29E2-0639-42A0-9FB8-84CDED089E69}" destId="{3FC268DA-63E2-4933-8E54-CD31108C87DD}" srcOrd="0" destOrd="0" presId="urn:microsoft.com/office/officeart/2005/8/layout/chevron1"/>
    <dgm:cxn modelId="{2423B6D7-4C5B-4D17-B65A-135C6C2A6760}" type="presParOf" srcId="{D71CD9F3-E2AF-437E-A9DD-34CE527FFC83}" destId="{9C9F6D30-FD10-440E-B256-A6FED185D095}" srcOrd="0" destOrd="0" presId="urn:microsoft.com/office/officeart/2005/8/layout/chevron1"/>
    <dgm:cxn modelId="{E9DF2052-5B0D-4D0A-B0A4-CE6E51D588AA}" type="presParOf" srcId="{D71CD9F3-E2AF-437E-A9DD-34CE527FFC83}" destId="{4991014E-9EAD-44A0-A7CC-909B0E273842}" srcOrd="1" destOrd="0" presId="urn:microsoft.com/office/officeart/2005/8/layout/chevron1"/>
    <dgm:cxn modelId="{1C0C9668-99CD-4B66-85C3-93F6FCBDB879}" type="presParOf" srcId="{D71CD9F3-E2AF-437E-A9DD-34CE527FFC83}" destId="{3FC268DA-63E2-4933-8E54-CD31108C87DD}" srcOrd="2" destOrd="0" presId="urn:microsoft.com/office/officeart/2005/8/layout/chevron1"/>
    <dgm:cxn modelId="{1FDFBB64-150C-4FC3-AC15-29154F00ADC3}" type="presParOf" srcId="{D71CD9F3-E2AF-437E-A9DD-34CE527FFC83}" destId="{624DF136-A61D-4D12-8016-E53C1E62FEEA}" srcOrd="3" destOrd="0" presId="urn:microsoft.com/office/officeart/2005/8/layout/chevron1"/>
    <dgm:cxn modelId="{BABEC66A-CFA7-4988-8834-3FF19F186035}" type="presParOf" srcId="{D71CD9F3-E2AF-437E-A9DD-34CE527FFC83}" destId="{35790C3D-7751-4835-8AD0-1A1C4AA5D63A}" srcOrd="4" destOrd="0" presId="urn:microsoft.com/office/officeart/2005/8/layout/chevron1"/>
    <dgm:cxn modelId="{C40D2D72-35AF-462D-A064-6E7BBEDF7C4E}" type="presParOf" srcId="{D71CD9F3-E2AF-437E-A9DD-34CE527FFC83}" destId="{3F9D3E5D-421D-46FD-BF1A-247FB2CDB802}" srcOrd="5" destOrd="0" presId="urn:microsoft.com/office/officeart/2005/8/layout/chevron1"/>
    <dgm:cxn modelId="{98E3AAAA-7D70-4A5E-BD60-6F635739A2F2}" type="presParOf" srcId="{D71CD9F3-E2AF-437E-A9DD-34CE527FFC83}" destId="{DE0D8CBF-D7F9-482E-A867-C525D7E26812}" srcOrd="6" destOrd="0" presId="urn:microsoft.com/office/officeart/2005/8/layout/chevron1"/>
    <dgm:cxn modelId="{12038975-D2AA-4C1E-A318-61FDC5B5CA86}" type="presParOf" srcId="{D71CD9F3-E2AF-437E-A9DD-34CE527FFC83}" destId="{475E380E-8041-4430-9191-3FC732325966}" srcOrd="7" destOrd="0" presId="urn:microsoft.com/office/officeart/2005/8/layout/chevron1"/>
    <dgm:cxn modelId="{AAB1859B-0EBA-43CE-8109-38D9D0BD5E52}" type="presParOf" srcId="{D71CD9F3-E2AF-437E-A9DD-34CE527FFC83}" destId="{E5627A26-EBD2-4E7D-8A82-052348579B1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F6D30-FD10-440E-B256-A6FED185D095}">
      <dsp:nvSpPr>
        <dsp:cNvPr id="0" name=""/>
        <dsp:cNvSpPr/>
      </dsp:nvSpPr>
      <dsp:spPr>
        <a:xfrm>
          <a:off x="2126" y="809685"/>
          <a:ext cx="1892231" cy="756892"/>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Review</a:t>
          </a:r>
        </a:p>
      </dsp:txBody>
      <dsp:txXfrm>
        <a:off x="380572" y="809685"/>
        <a:ext cx="1135339" cy="756892"/>
      </dsp:txXfrm>
    </dsp:sp>
    <dsp:sp modelId="{3FC268DA-63E2-4933-8E54-CD31108C87DD}">
      <dsp:nvSpPr>
        <dsp:cNvPr id="0" name=""/>
        <dsp:cNvSpPr/>
      </dsp:nvSpPr>
      <dsp:spPr>
        <a:xfrm>
          <a:off x="1705134" y="809685"/>
          <a:ext cx="1892231" cy="756892"/>
        </a:xfrm>
        <a:prstGeom prst="chevron">
          <a:avLst/>
        </a:prstGeom>
        <a:gradFill rotWithShape="0">
          <a:gsLst>
            <a:gs pos="0">
              <a:schemeClr val="accent1">
                <a:shade val="80000"/>
                <a:hueOff val="23332"/>
                <a:satOff val="-2005"/>
                <a:lumOff val="8888"/>
                <a:alphaOff val="0"/>
                <a:shade val="51000"/>
                <a:satMod val="130000"/>
              </a:schemeClr>
            </a:gs>
            <a:gs pos="80000">
              <a:schemeClr val="accent1">
                <a:shade val="80000"/>
                <a:hueOff val="23332"/>
                <a:satOff val="-2005"/>
                <a:lumOff val="8888"/>
                <a:alphaOff val="0"/>
                <a:shade val="93000"/>
                <a:satMod val="130000"/>
              </a:schemeClr>
            </a:gs>
            <a:gs pos="100000">
              <a:schemeClr val="accent1">
                <a:shade val="80000"/>
                <a:hueOff val="23332"/>
                <a:satOff val="-2005"/>
                <a:lumOff val="88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Summarise</a:t>
          </a:r>
        </a:p>
      </dsp:txBody>
      <dsp:txXfrm>
        <a:off x="2083580" y="809685"/>
        <a:ext cx="1135339" cy="756892"/>
      </dsp:txXfrm>
    </dsp:sp>
    <dsp:sp modelId="{35790C3D-7751-4835-8AD0-1A1C4AA5D63A}">
      <dsp:nvSpPr>
        <dsp:cNvPr id="0" name=""/>
        <dsp:cNvSpPr/>
      </dsp:nvSpPr>
      <dsp:spPr>
        <a:xfrm>
          <a:off x="3408142" y="809685"/>
          <a:ext cx="1892231" cy="756892"/>
        </a:xfrm>
        <a:prstGeom prst="chevron">
          <a:avLst/>
        </a:prstGeom>
        <a:gradFill rotWithShape="0">
          <a:gsLst>
            <a:gs pos="0">
              <a:schemeClr val="accent1">
                <a:shade val="80000"/>
                <a:hueOff val="46663"/>
                <a:satOff val="-4010"/>
                <a:lumOff val="17776"/>
                <a:alphaOff val="0"/>
                <a:shade val="51000"/>
                <a:satMod val="130000"/>
              </a:schemeClr>
            </a:gs>
            <a:gs pos="80000">
              <a:schemeClr val="accent1">
                <a:shade val="80000"/>
                <a:hueOff val="46663"/>
                <a:satOff val="-4010"/>
                <a:lumOff val="17776"/>
                <a:alphaOff val="0"/>
                <a:shade val="93000"/>
                <a:satMod val="130000"/>
              </a:schemeClr>
            </a:gs>
            <a:gs pos="100000">
              <a:schemeClr val="accent1">
                <a:shade val="80000"/>
                <a:hueOff val="46663"/>
                <a:satOff val="-4010"/>
                <a:lumOff val="177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Clarify</a:t>
          </a:r>
        </a:p>
      </dsp:txBody>
      <dsp:txXfrm>
        <a:off x="3786588" y="809685"/>
        <a:ext cx="1135339" cy="756892"/>
      </dsp:txXfrm>
    </dsp:sp>
    <dsp:sp modelId="{DE0D8CBF-D7F9-482E-A867-C525D7E26812}">
      <dsp:nvSpPr>
        <dsp:cNvPr id="0" name=""/>
        <dsp:cNvSpPr/>
      </dsp:nvSpPr>
      <dsp:spPr>
        <a:xfrm>
          <a:off x="5111150" y="809685"/>
          <a:ext cx="1892231" cy="756892"/>
        </a:xfrm>
        <a:prstGeom prst="chevron">
          <a:avLst/>
        </a:prstGeom>
        <a:gradFill rotWithShape="0">
          <a:gsLst>
            <a:gs pos="0">
              <a:schemeClr val="accent1">
                <a:shade val="80000"/>
                <a:hueOff val="69995"/>
                <a:satOff val="-6014"/>
                <a:lumOff val="26664"/>
                <a:alphaOff val="0"/>
                <a:shade val="51000"/>
                <a:satMod val="130000"/>
              </a:schemeClr>
            </a:gs>
            <a:gs pos="80000">
              <a:schemeClr val="accent1">
                <a:shade val="80000"/>
                <a:hueOff val="69995"/>
                <a:satOff val="-6014"/>
                <a:lumOff val="26664"/>
                <a:alphaOff val="0"/>
                <a:shade val="93000"/>
                <a:satMod val="130000"/>
              </a:schemeClr>
            </a:gs>
            <a:gs pos="100000">
              <a:schemeClr val="accent1">
                <a:shade val="80000"/>
                <a:hueOff val="69995"/>
                <a:satOff val="-6014"/>
                <a:lumOff val="266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Offer information</a:t>
          </a:r>
        </a:p>
      </dsp:txBody>
      <dsp:txXfrm>
        <a:off x="5489596" y="809685"/>
        <a:ext cx="1135339" cy="756892"/>
      </dsp:txXfrm>
    </dsp:sp>
    <dsp:sp modelId="{E5627A26-EBD2-4E7D-8A82-052348579B13}">
      <dsp:nvSpPr>
        <dsp:cNvPr id="0" name=""/>
        <dsp:cNvSpPr/>
      </dsp:nvSpPr>
      <dsp:spPr>
        <a:xfrm>
          <a:off x="6814158" y="809685"/>
          <a:ext cx="1892231" cy="756892"/>
        </a:xfrm>
        <a:prstGeom prst="chevron">
          <a:avLst/>
        </a:prstGeom>
        <a:gradFill rotWithShape="0">
          <a:gsLst>
            <a:gs pos="0">
              <a:schemeClr val="accent1">
                <a:shade val="80000"/>
                <a:hueOff val="93326"/>
                <a:satOff val="-8019"/>
                <a:lumOff val="35552"/>
                <a:alphaOff val="0"/>
                <a:shade val="51000"/>
                <a:satMod val="130000"/>
              </a:schemeClr>
            </a:gs>
            <a:gs pos="80000">
              <a:schemeClr val="accent1">
                <a:shade val="80000"/>
                <a:hueOff val="93326"/>
                <a:satOff val="-8019"/>
                <a:lumOff val="35552"/>
                <a:alphaOff val="0"/>
                <a:shade val="93000"/>
                <a:satMod val="130000"/>
              </a:schemeClr>
            </a:gs>
            <a:gs pos="100000">
              <a:schemeClr val="accent1">
                <a:shade val="80000"/>
                <a:hueOff val="93326"/>
                <a:satOff val="-8019"/>
                <a:lumOff val="355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Arrange follow-up</a:t>
          </a:r>
        </a:p>
      </dsp:txBody>
      <dsp:txXfrm>
        <a:off x="7192604" y="809685"/>
        <a:ext cx="1135339" cy="7568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CFA26-495C-4F67-A739-5AB8C3D8288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09FAD27E-CD5E-4A87-BA7B-B89B3CBA4B8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E80DD81-2BD3-4D53-8020-D373D2809171}" type="datetimeFigureOut">
              <a:rPr lang="en-AU"/>
              <a:pPr>
                <a:defRPr/>
              </a:pPr>
              <a:t>22/05/2025</a:t>
            </a:fld>
            <a:endParaRPr lang="en-AU"/>
          </a:p>
        </p:txBody>
      </p:sp>
      <p:sp>
        <p:nvSpPr>
          <p:cNvPr id="4" name="Slide Image Placeholder 3">
            <a:extLst>
              <a:ext uri="{FF2B5EF4-FFF2-40B4-BE49-F238E27FC236}">
                <a16:creationId xmlns:a16="http://schemas.microsoft.com/office/drawing/2014/main" id="{F2A35AC4-FAD2-4668-A559-AFFF138747C4}"/>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9ED8D02E-F617-4EE5-A1D0-EB4D41CA55C2}"/>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AAC408F0-4829-4BB5-9898-936963E56D1C}"/>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AC235573-3455-42F1-AE3D-CB12790DEEE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09FDBB4-D16C-4A73-9643-50187CE1D097}"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ahealthdept.sharepoint.com/sites/HealthNetworksDirectorate2/Shared%20Documents/P%20-%20EOL%20-%20ACP/Proj%20Mx/WS2%20Edu%20Health%20Prof/Resources/HP%20ACP%20Guide/pasce.com.au"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2.health.wa.gov.au/Articles/A_E/End-of-Life-Education-and-Training-Framework#:~:text=The%20End-of-Life%20and%20Palliative%20Care%20Education%20and%20Training,for%20people%20with%20end-of-life%20and%20palliative%20care%20need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dvancecareplanning.org.au/understand-advance-care-planning/health-professionals-roles-and-responsibiliti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ealthywa.wa.gov.au/~/media/HWA/Documents/Healthy-living/End-of-life/ACP-Guide-workbook.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healthywa.wa.gov.au/~/media/HWA/Documents/Healthy-living/End-of-life/AHD-Guide.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healthywa.wa.gov.au/~/media/HWA/Documents/Healthy-living/End-of-life/AHD-Guide.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donatelife.gov.au/join-register"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publictrustee.wa.gov.au/"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healthywa.wa.gov.au/~/media/Files/HealthyWA/Original/AHD-Alert-Card.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slp.wa.gov.au/legislation/statutes.nsf/main_mrtitle_648_homepage.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ohwa-cm.hdwa.health.wa.gov.au/~/media/Files/HealthyWA/New/hierarchy-of-decision-makers.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donatelife.gov.au/join-register"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fetyandquality.gov.au/publications-and-resources/resource-library/advance-care-planning-information-clinician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agedcarequality.gov.au/providers/standards" TargetMode="External"/><Relationship Id="rId4" Type="http://schemas.openxmlformats.org/officeDocument/2006/relationships/hyperlink" Target="https://www.racgp.org.au/running-a-practice/practice-standards/standards-5th-edition/standards-for-general-practices-5th-ed"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28F3EC4-DA11-2283-A2E9-4E910054EC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3DBD109-F8C3-A1E2-EF59-F6F3A34E8E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i="1"/>
              <a:t>*if necessary update “Wadjuk people” to the people of the land you are meeting on.</a:t>
            </a:r>
          </a:p>
        </p:txBody>
      </p:sp>
      <p:sp>
        <p:nvSpPr>
          <p:cNvPr id="6148" name="Slide Number Placeholder 3">
            <a:extLst>
              <a:ext uri="{FF2B5EF4-FFF2-40B4-BE49-F238E27FC236}">
                <a16:creationId xmlns:a16="http://schemas.microsoft.com/office/drawing/2014/main" id="{241DCEA9-099E-DF44-07D3-880728BDCA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BC898-9E43-4242-A924-F849295A23FD}" type="slidenum">
              <a:rPr lang="en-AU" altLang="en-US">
                <a:latin typeface="Calibri" panose="020F0502020204030204" pitchFamily="34" charset="0"/>
              </a:rPr>
              <a:pPr/>
              <a:t>3</a:t>
            </a:fld>
            <a:endParaRPr lang="en-AU"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9F9078E-32C7-BA38-485E-3033CF79AF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5B3507E-0D49-E654-0543-83B9C6173B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Under common law, a person can prepare a written or verbal Common Law Directive that conveys their wishes for health treatment to be provided or withheld in specific future circumstances. </a:t>
            </a:r>
          </a:p>
          <a:p>
            <a:pPr marL="171450" indent="-171450" eaLnBrk="1" hangingPunct="1">
              <a:spcBef>
                <a:spcPct val="0"/>
              </a:spcBef>
              <a:buFontTx/>
              <a:buChar char="•"/>
            </a:pPr>
            <a:r>
              <a:rPr lang="en-AU" altLang="en-US"/>
              <a:t>There are no formal requirements for Common Law Directives. </a:t>
            </a:r>
          </a:p>
          <a:p>
            <a:pPr marL="171450" indent="-171450" eaLnBrk="1" hangingPunct="1">
              <a:spcBef>
                <a:spcPct val="0"/>
              </a:spcBef>
              <a:buFontTx/>
              <a:buChar char="•"/>
            </a:pPr>
            <a:r>
              <a:rPr lang="en-AU" altLang="en-US"/>
              <a:t>However they have legal standing under common law and health professionals must comply with a valid Common Law Directive in the same way as they would with an Advance Health Directive. </a:t>
            </a:r>
          </a:p>
          <a:p>
            <a:pPr marL="171450" indent="-171450" eaLnBrk="1" hangingPunct="1">
              <a:spcBef>
                <a:spcPct val="0"/>
              </a:spcBef>
              <a:buFontTx/>
              <a:buChar char="•"/>
            </a:pPr>
            <a:r>
              <a:rPr lang="en-AU" altLang="en-US"/>
              <a:t>There can be significant difficulties in establishing that a particular Common Law Directive is valid at law and can be followed. </a:t>
            </a:r>
          </a:p>
          <a:p>
            <a:pPr marL="171450" indent="-171450" eaLnBrk="1" hangingPunct="1">
              <a:spcBef>
                <a:spcPct val="0"/>
              </a:spcBef>
              <a:buFontTx/>
              <a:buChar char="•"/>
            </a:pPr>
            <a:r>
              <a:rPr lang="en-AU" altLang="en-US"/>
              <a:t>For this reason, it is not recommended that people develop a Common Law Directive for making treatment decisions. If you are uncertain whether a Common Law Directive is valid seek advice from your professional association.</a:t>
            </a:r>
          </a:p>
          <a:p>
            <a:pPr marL="171450" indent="-171450" eaLnBrk="1" hangingPunct="1">
              <a:spcBef>
                <a:spcPct val="0"/>
              </a:spcBef>
              <a:buFontTx/>
              <a:buChar char="•"/>
            </a:pPr>
            <a:endParaRPr lang="en-AU" altLang="en-US"/>
          </a:p>
        </p:txBody>
      </p:sp>
      <p:sp>
        <p:nvSpPr>
          <p:cNvPr id="26628" name="Slide Number Placeholder 3">
            <a:extLst>
              <a:ext uri="{FF2B5EF4-FFF2-40B4-BE49-F238E27FC236}">
                <a16:creationId xmlns:a16="http://schemas.microsoft.com/office/drawing/2014/main" id="{F7B23E01-7579-E8B6-98A9-D60366A3BF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372F0B-0B2D-4038-A4E4-7C545DF3844E}" type="slidenum">
              <a:rPr lang="en-AU" altLang="en-US">
                <a:latin typeface="Calibri" panose="020F0502020204030204" pitchFamily="34" charset="0"/>
              </a:rPr>
              <a:pPr/>
              <a:t>14</a:t>
            </a:fld>
            <a:endParaRPr lang="en-AU"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9411FA8-DA6F-7D3E-3D53-C74A9EAA39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CFE5F93-D023-1D87-612A-20590F97F9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The requirement to follow an Advance Health Directive for people with mental illness who lose capacity depends on whether the person is under voluntary or involuntary care. If a person with mental illness makes an Advance Health Directive when they have full legal capacity, and they subsequently lose capacity:</a:t>
            </a:r>
          </a:p>
          <a:p>
            <a:pPr marL="628650" lvl="1" indent="-171450" eaLnBrk="1" hangingPunct="1">
              <a:spcBef>
                <a:spcPct val="0"/>
              </a:spcBef>
              <a:buFontTx/>
              <a:buChar char="•"/>
            </a:pPr>
            <a:r>
              <a:rPr lang="en-AU" altLang="en-US"/>
              <a:t>the Advance Health Directive must be respected and followed if the person is under voluntary care / treatment </a:t>
            </a:r>
          </a:p>
          <a:p>
            <a:pPr marL="628650" lvl="1" indent="-171450" eaLnBrk="1" hangingPunct="1">
              <a:spcBef>
                <a:spcPct val="0"/>
              </a:spcBef>
              <a:buFontTx/>
              <a:buChar char="•"/>
            </a:pPr>
            <a:r>
              <a:rPr lang="en-AU" altLang="en-US"/>
              <a:t>treatment without consent can be given if the person is under involuntary care and if the person’s Psychiatrist believes the treatment to be in the person’s best interest. </a:t>
            </a:r>
          </a:p>
          <a:p>
            <a:pPr marL="171450" indent="-171450" eaLnBrk="1" hangingPunct="1">
              <a:spcBef>
                <a:spcPct val="0"/>
              </a:spcBef>
              <a:buFontTx/>
              <a:buChar char="•"/>
            </a:pPr>
            <a:endParaRPr lang="en-AU" altLang="en-US"/>
          </a:p>
          <a:p>
            <a:pPr marL="171450" indent="-171450" eaLnBrk="1" hangingPunct="1">
              <a:spcBef>
                <a:spcPct val="0"/>
              </a:spcBef>
              <a:buFontTx/>
              <a:buChar char="•"/>
            </a:pPr>
            <a:endParaRPr lang="en-AU" altLang="en-US"/>
          </a:p>
        </p:txBody>
      </p:sp>
      <p:sp>
        <p:nvSpPr>
          <p:cNvPr id="28676" name="Slide Number Placeholder 3">
            <a:extLst>
              <a:ext uri="{FF2B5EF4-FFF2-40B4-BE49-F238E27FC236}">
                <a16:creationId xmlns:a16="http://schemas.microsoft.com/office/drawing/2014/main" id="{BD880424-BAE6-2CC3-3C64-93C83CCDEE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7D79E-AE38-4531-98CB-C22486782E3F}" type="slidenum">
              <a:rPr lang="en-AU" altLang="en-US">
                <a:latin typeface="Calibri" panose="020F0502020204030204" pitchFamily="34" charset="0"/>
              </a:rPr>
              <a:pPr/>
              <a:t>15</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EB15DA8-30ED-63AA-189D-88B466D18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3E8AE71-FE10-448E-9CA3-277A1E0CD96F}"/>
              </a:ext>
            </a:extLst>
          </p:cNvPr>
          <p:cNvSpPr>
            <a:spLocks noGrp="1"/>
          </p:cNvSpPr>
          <p:nvPr>
            <p:ph type="body" idx="1"/>
          </p:nvPr>
        </p:nvSpPr>
        <p:spPr/>
        <p:txBody>
          <a:bodyPr/>
          <a:lstStyle/>
          <a:p>
            <a:pPr eaLnBrk="1" fontAlgn="auto" hangingPunct="1">
              <a:spcBef>
                <a:spcPts val="0"/>
              </a:spcBef>
              <a:spcAft>
                <a:spcPts val="0"/>
              </a:spcAft>
              <a:defRPr/>
            </a:pPr>
            <a:r>
              <a:rPr lang="en-AU" dirty="0"/>
              <a:t>Possible video to show to introduce the topic:</a:t>
            </a:r>
          </a:p>
          <a:p>
            <a:pPr marL="171450" indent="-171450" eaLnBrk="1" fontAlgn="auto" hangingPunct="1">
              <a:spcBef>
                <a:spcPts val="0"/>
              </a:spcBef>
              <a:spcAft>
                <a:spcPts val="0"/>
              </a:spcAft>
              <a:buFont typeface="Arial" panose="020B0604020202020204" pitchFamily="34" charset="0"/>
              <a:buChar char="•"/>
              <a:defRPr/>
            </a:pPr>
            <a:r>
              <a:rPr lang="en-AU" dirty="0"/>
              <a:t>WA Health video: Advance care planning – Everyone has a role (health.wa.gov.au/ACP)</a:t>
            </a:r>
          </a:p>
        </p:txBody>
      </p:sp>
      <p:sp>
        <p:nvSpPr>
          <p:cNvPr id="30724" name="Slide Number Placeholder 3">
            <a:extLst>
              <a:ext uri="{FF2B5EF4-FFF2-40B4-BE49-F238E27FC236}">
                <a16:creationId xmlns:a16="http://schemas.microsoft.com/office/drawing/2014/main" id="{EA08955E-7342-0A81-322C-670A1A9EC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C2C4C0-6610-4187-BB8D-AA753D50BED0}" type="slidenum">
              <a:rPr lang="en-AU" altLang="en-US">
                <a:latin typeface="Calibri" panose="020F0502020204030204" pitchFamily="34" charset="0"/>
              </a:rPr>
              <a:pPr/>
              <a:t>16</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B336C42-1292-D452-057D-28A9B457B6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93FF80C-9B7B-079C-182D-7A7FDBEA03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Any health professional with good communication skills can raise or positively respond to queries on advance care planning and encourage people to begin the process. </a:t>
            </a:r>
          </a:p>
          <a:p>
            <a:pPr marL="171450" indent="-171450" eaLnBrk="1" hangingPunct="1">
              <a:spcBef>
                <a:spcPct val="0"/>
              </a:spcBef>
              <a:buFontTx/>
              <a:buChar char="•"/>
            </a:pPr>
            <a:r>
              <a:rPr lang="en-AU" altLang="en-US"/>
              <a:t>In particular, general practices are well placed to support patients with advance care planning, given many people have a long standing and trusted relationship with their general practitioner.</a:t>
            </a:r>
          </a:p>
          <a:p>
            <a:pPr marL="171450" indent="-171450" eaLnBrk="1" hangingPunct="1">
              <a:spcBef>
                <a:spcPct val="0"/>
              </a:spcBef>
              <a:buFontTx/>
              <a:buChar char="•"/>
            </a:pPr>
            <a:r>
              <a:rPr lang="en-AU" altLang="en-US"/>
              <a:t>Effective communication skills include:</a:t>
            </a:r>
          </a:p>
          <a:p>
            <a:pPr marL="628650" lvl="1" indent="-171450" eaLnBrk="1" hangingPunct="1">
              <a:spcBef>
                <a:spcPct val="0"/>
              </a:spcBef>
              <a:buFontTx/>
              <a:buChar char="•"/>
            </a:pPr>
            <a:r>
              <a:rPr lang="en-AU" altLang="en-US"/>
              <a:t>a non-biased and non-judgemental approach</a:t>
            </a:r>
          </a:p>
          <a:p>
            <a:pPr marL="628650" lvl="1" indent="-171450" eaLnBrk="1" hangingPunct="1">
              <a:spcBef>
                <a:spcPct val="0"/>
              </a:spcBef>
              <a:buFontTx/>
              <a:buChar char="•"/>
            </a:pPr>
            <a:r>
              <a:rPr lang="en-AU" altLang="en-US"/>
              <a:t>active listening</a:t>
            </a:r>
          </a:p>
          <a:p>
            <a:pPr marL="628650" lvl="1" indent="-171450" eaLnBrk="1" hangingPunct="1">
              <a:spcBef>
                <a:spcPct val="0"/>
              </a:spcBef>
              <a:buFontTx/>
              <a:buChar char="•"/>
            </a:pPr>
            <a:r>
              <a:rPr lang="en-AU" altLang="en-US"/>
              <a:t>attending and reflecting</a:t>
            </a:r>
          </a:p>
          <a:p>
            <a:pPr marL="628650" lvl="1" indent="-171450" eaLnBrk="1" hangingPunct="1">
              <a:spcBef>
                <a:spcPct val="0"/>
              </a:spcBef>
              <a:buFontTx/>
              <a:buChar char="•"/>
            </a:pPr>
            <a:r>
              <a:rPr lang="en-AU" altLang="en-US"/>
              <a:t>use of clarifying questions</a:t>
            </a:r>
          </a:p>
          <a:p>
            <a:pPr marL="628650" lvl="1" indent="-171450" eaLnBrk="1" hangingPunct="1">
              <a:spcBef>
                <a:spcPct val="0"/>
              </a:spcBef>
              <a:buFontTx/>
              <a:buChar char="•"/>
            </a:pPr>
            <a:r>
              <a:rPr lang="en-AU" altLang="en-US"/>
              <a:t>summarising.</a:t>
            </a:r>
          </a:p>
          <a:p>
            <a:pPr marL="171450" indent="-171450" eaLnBrk="1" hangingPunct="1">
              <a:spcBef>
                <a:spcPct val="0"/>
              </a:spcBef>
              <a:buFontTx/>
              <a:buChar char="•"/>
            </a:pPr>
            <a:endParaRPr lang="en-AU" altLang="en-US"/>
          </a:p>
        </p:txBody>
      </p:sp>
      <p:sp>
        <p:nvSpPr>
          <p:cNvPr id="32772" name="Slide Number Placeholder 3">
            <a:extLst>
              <a:ext uri="{FF2B5EF4-FFF2-40B4-BE49-F238E27FC236}">
                <a16:creationId xmlns:a16="http://schemas.microsoft.com/office/drawing/2014/main" id="{5DDC79FB-3A14-A2AB-36CE-FCD96831F1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15BBC3-3C6B-412B-9ECC-CF3D25BCF959}" type="slidenum">
              <a:rPr lang="en-AU" altLang="en-US">
                <a:latin typeface="Calibri" panose="020F0502020204030204" pitchFamily="34" charset="0"/>
              </a:rPr>
              <a:pPr/>
              <a:t>17</a:t>
            </a:fld>
            <a:endParaRPr lang="en-AU"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78C1E36-3564-DA0F-1235-7C30A03DD4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714B0AC-FD69-4C33-BC31-5DE770BB8E89}"/>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Good communication allows people time to reflect and make considered and informed decisions that reflect their views, values and preferences.</a:t>
            </a:r>
          </a:p>
          <a:p>
            <a:pPr marL="171450" indent="-171450" eaLnBrk="1" fontAlgn="auto" hangingPunct="1">
              <a:spcBef>
                <a:spcPts val="0"/>
              </a:spcBef>
              <a:spcAft>
                <a:spcPts val="0"/>
              </a:spcAft>
              <a:buFont typeface="Arial" panose="020B0604020202020204" pitchFamily="34" charset="0"/>
              <a:buChar char="•"/>
              <a:defRPr/>
            </a:pPr>
            <a:r>
              <a:rPr lang="en-AU" dirty="0"/>
              <a:t>Many health professionals have the skills, confidence and expert knowledge to have in-depth advance care planning conversations and support people through the advance care planning process. Others may need additional training and support. Some health professionals may feel that discussions about advance care planning are beyond their scope of practice. It is important to understand your own capability and recognise when to refer people for more support. </a:t>
            </a:r>
          </a:p>
          <a:p>
            <a:pPr marL="171450" indent="-171450" eaLnBrk="1" fontAlgn="auto" hangingPunct="1">
              <a:spcBef>
                <a:spcPts val="0"/>
              </a:spcBef>
              <a:spcAft>
                <a:spcPts val="0"/>
              </a:spcAft>
              <a:buFont typeface="Arial" panose="020B0604020202020204" pitchFamily="34" charset="0"/>
              <a:buChar char="•"/>
              <a:defRPr/>
            </a:pPr>
            <a:r>
              <a:rPr lang="en-AU" dirty="0"/>
              <a:t>Encourage people to continue the advance care planning process and give them or direct them to further information to reflect on and explore.</a:t>
            </a:r>
          </a:p>
          <a:p>
            <a:pPr marL="171450" indent="-171450" eaLnBrk="1" fontAlgn="auto" hangingPunct="1">
              <a:spcBef>
                <a:spcPts val="0"/>
              </a:spcBef>
              <a:spcAft>
                <a:spcPts val="0"/>
              </a:spcAft>
              <a:buFont typeface="Arial" panose="020B0604020202020204" pitchFamily="34" charset="0"/>
              <a:buChar char="•"/>
              <a:defRPr/>
            </a:pPr>
            <a:endParaRPr lang="en-AU" dirty="0"/>
          </a:p>
          <a:p>
            <a:pPr marL="628650" lvl="1"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buFont typeface="Arial" panose="020B0604020202020204" pitchFamily="34" charset="0"/>
              <a:buNone/>
              <a:defRPr/>
            </a:pPr>
            <a:r>
              <a:rPr lang="en-AU" b="1" dirty="0"/>
              <a:t>Useful tools</a:t>
            </a:r>
          </a:p>
          <a:p>
            <a:pPr marL="171450" indent="-171450" eaLnBrk="1" fontAlgn="auto" hangingPunct="1">
              <a:spcBef>
                <a:spcPts val="0"/>
              </a:spcBef>
              <a:spcAft>
                <a:spcPts val="0"/>
              </a:spcAft>
              <a:buFont typeface="Arial" panose="020B0604020202020204" pitchFamily="34" charset="0"/>
              <a:buChar char="•"/>
              <a:defRPr/>
            </a:pPr>
            <a:r>
              <a:rPr lang="en-AU" dirty="0"/>
              <a:t>The </a:t>
            </a:r>
            <a:r>
              <a:rPr lang="en-AU" u="sng" dirty="0">
                <a:hlinkClick r:id="rId3"/>
              </a:rPr>
              <a:t>Communication Skills Education Videos for Health Professionals</a:t>
            </a:r>
            <a:r>
              <a:rPr lang="en-AU" u="sng" dirty="0"/>
              <a:t> (pasce.com.au) produced by Cancer Council WA, Palliative and Supportive Care Education (</a:t>
            </a:r>
            <a:r>
              <a:rPr lang="en-AU" u="sng" dirty="0" err="1"/>
              <a:t>PaSCE</a:t>
            </a:r>
            <a:r>
              <a:rPr lang="en-AU" u="sng" dirty="0"/>
              <a:t>) provide further </a:t>
            </a:r>
            <a:r>
              <a:rPr lang="en-AU" dirty="0"/>
              <a:t>information on communication skills in advance care planning and end-of-life discussions</a:t>
            </a:r>
            <a:r>
              <a:rPr lang="en-AU" u="sng" dirty="0"/>
              <a:t>.</a:t>
            </a:r>
            <a:endParaRPr lang="en-AU" dirty="0"/>
          </a:p>
          <a:p>
            <a:pPr marL="171450" indent="-171450" eaLnBrk="1" fontAlgn="auto" hangingPunct="1">
              <a:spcBef>
                <a:spcPts val="0"/>
              </a:spcBef>
              <a:spcAft>
                <a:spcPts val="0"/>
              </a:spcAft>
              <a:buFont typeface="Arial" panose="020B0604020202020204" pitchFamily="34" charset="0"/>
              <a:buChar char="•"/>
              <a:defRPr/>
            </a:pPr>
            <a:r>
              <a:rPr lang="en-AU" u="sng" dirty="0"/>
              <a:t>The </a:t>
            </a:r>
            <a:r>
              <a:rPr lang="en-AU" u="sng" dirty="0">
                <a:hlinkClick r:id="rId4"/>
              </a:rPr>
              <a:t>End-of-Life and Palliative Care Education and Training Framework</a:t>
            </a:r>
            <a:r>
              <a:rPr lang="en-AU" u="sng" dirty="0"/>
              <a:t> (health.wa.gov.au/Articles/A_E/End-of-Life-Education-and-Training-Framework)  is a reference tool to identify the knowledge and skills required by health professionals and staff who care for people with end-of-life and palliative care needs.</a:t>
            </a:r>
            <a:endParaRPr lang="en-AU" dirty="0"/>
          </a:p>
          <a:p>
            <a:pPr eaLnBrk="1" fontAlgn="auto" hangingPunct="1">
              <a:spcBef>
                <a:spcPts val="0"/>
              </a:spcBef>
              <a:spcAft>
                <a:spcPts val="0"/>
              </a:spcAft>
              <a:buFont typeface="Arial" panose="020B0604020202020204" pitchFamily="34" charset="0"/>
              <a:buNone/>
              <a:defRPr/>
            </a:pPr>
            <a:endParaRPr lang="en-AU" dirty="0"/>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34820" name="Slide Number Placeholder 3">
            <a:extLst>
              <a:ext uri="{FF2B5EF4-FFF2-40B4-BE49-F238E27FC236}">
                <a16:creationId xmlns:a16="http://schemas.microsoft.com/office/drawing/2014/main" id="{0662FC64-C12E-8634-A5C1-3A297069C1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9D8AD2-253E-48EA-B5BE-73D2D200C918}" type="slidenum">
              <a:rPr lang="en-AU" altLang="en-US">
                <a:latin typeface="Calibri" panose="020F0502020204030204" pitchFamily="34" charset="0"/>
              </a:rPr>
              <a:pPr/>
              <a:t>18</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69721FA-9F9B-B958-6EED-59BD523BD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91EB671-6778-591C-D828-653F22D867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Health professionals have an important role in initiating conversations and supporting people through the process of advance care planning. Health professionals across the multidisciplinary team need to be able to facilitate advance care planning conversations effectively. </a:t>
            </a:r>
          </a:p>
          <a:p>
            <a:pPr marL="171450" indent="-171450" eaLnBrk="1" hangingPunct="1">
              <a:spcBef>
                <a:spcPct val="0"/>
              </a:spcBef>
              <a:buFontTx/>
              <a:buChar char="•"/>
            </a:pPr>
            <a:endParaRPr lang="en-AU" altLang="en-US"/>
          </a:p>
          <a:p>
            <a:pPr marL="171450" indent="-171450" eaLnBrk="1" hangingPunct="1">
              <a:spcBef>
                <a:spcPct val="0"/>
              </a:spcBef>
              <a:buFontTx/>
              <a:buChar char="•"/>
            </a:pPr>
            <a:r>
              <a:rPr lang="en-AU" altLang="en-US"/>
              <a:t>This ACP Model is developed by Palliative Care WA via the ACP Consortium. It outlines the four elements of advance care planning. Health professionals can use the model when explaining advance care planning to people.</a:t>
            </a:r>
          </a:p>
          <a:p>
            <a:pPr marL="171450" indent="-171450" eaLnBrk="1" hangingPunct="1">
              <a:spcBef>
                <a:spcPct val="0"/>
              </a:spcBef>
              <a:buFontTx/>
              <a:buChar char="•"/>
            </a:pPr>
            <a:endParaRPr lang="en-AU" altLang="en-US"/>
          </a:p>
        </p:txBody>
      </p:sp>
      <p:sp>
        <p:nvSpPr>
          <p:cNvPr id="36868" name="Slide Number Placeholder 3">
            <a:extLst>
              <a:ext uri="{FF2B5EF4-FFF2-40B4-BE49-F238E27FC236}">
                <a16:creationId xmlns:a16="http://schemas.microsoft.com/office/drawing/2014/main" id="{6D289BB0-CFC8-C6C5-5E67-B3282C1126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FEF84F-0D87-49A1-971C-50857FBD4E1E}" type="slidenum">
              <a:rPr lang="en-AU" altLang="en-US">
                <a:latin typeface="Calibri" panose="020F0502020204030204" pitchFamily="34" charset="0"/>
              </a:rPr>
              <a:pPr/>
              <a:t>19</a:t>
            </a:fld>
            <a:endParaRPr lang="en-AU"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4E50630-65F6-4226-DF50-205D325F1D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067CF96-CB91-A356-A770-FF1EFE8A6C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This accompanying figure describes the role of health professionals in each of the elements.</a:t>
            </a:r>
          </a:p>
          <a:p>
            <a:pPr eaLnBrk="1" hangingPunct="1">
              <a:spcBef>
                <a:spcPct val="0"/>
              </a:spcBef>
            </a:pPr>
            <a:endParaRPr lang="en-AU" altLang="en-US"/>
          </a:p>
          <a:p>
            <a:pPr eaLnBrk="1" hangingPunct="1">
              <a:spcBef>
                <a:spcPct val="0"/>
              </a:spcBef>
            </a:pPr>
            <a:r>
              <a:rPr lang="en-AU" altLang="en-US"/>
              <a:t>Each element of the model will now be explored in more detail.</a:t>
            </a:r>
          </a:p>
        </p:txBody>
      </p:sp>
      <p:sp>
        <p:nvSpPr>
          <p:cNvPr id="38916" name="Slide Number Placeholder 3">
            <a:extLst>
              <a:ext uri="{FF2B5EF4-FFF2-40B4-BE49-F238E27FC236}">
                <a16:creationId xmlns:a16="http://schemas.microsoft.com/office/drawing/2014/main" id="{43BC1A40-5B42-B3F8-E0DD-B8EA8C5737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30824A-2CF3-4B8E-952D-116594097FFF}" type="slidenum">
              <a:rPr lang="en-AU" altLang="en-US">
                <a:latin typeface="Calibri" panose="020F0502020204030204" pitchFamily="34" charset="0"/>
              </a:rPr>
              <a:pPr/>
              <a:t>20</a:t>
            </a:fld>
            <a:endParaRPr lang="en-AU"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5C72C17-4D1B-6D19-BE31-A7900F0FAC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EF2072F-83B6-C3AC-2450-780EC44A91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Link to training and resources webpage </a:t>
            </a:r>
            <a:r>
              <a:rPr lang="en-AU" dirty="0"/>
              <a:t>https://www.health.wa.gov.au/Articles/A_E/Advance-Care-Planning/Training-and-resources</a:t>
            </a:r>
          </a:p>
          <a:p>
            <a:pPr eaLnBrk="1" hangingPunct="1">
              <a:spcBef>
                <a:spcPct val="0"/>
              </a:spcBef>
            </a:pPr>
            <a:endParaRPr lang="en-AU" dirty="0"/>
          </a:p>
          <a:p>
            <a:pPr eaLnBrk="1" hangingPunct="1">
              <a:spcBef>
                <a:spcPct val="0"/>
              </a:spcBef>
            </a:pPr>
            <a:r>
              <a:rPr lang="en-AU" dirty="0"/>
              <a:t> </a:t>
            </a:r>
            <a:endParaRPr lang="en-AU" altLang="en-US" dirty="0"/>
          </a:p>
        </p:txBody>
      </p:sp>
      <p:sp>
        <p:nvSpPr>
          <p:cNvPr id="40964" name="Slide Number Placeholder 3">
            <a:extLst>
              <a:ext uri="{FF2B5EF4-FFF2-40B4-BE49-F238E27FC236}">
                <a16:creationId xmlns:a16="http://schemas.microsoft.com/office/drawing/2014/main" id="{4921F23F-8BC6-0B71-1E52-748590DFCF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28B9F5-CAFC-46DA-92BA-323357574506}" type="slidenum">
              <a:rPr lang="en-AU" altLang="en-US">
                <a:latin typeface="Calibri" panose="020F0502020204030204" pitchFamily="34" charset="0"/>
              </a:rPr>
              <a:pPr/>
              <a:t>21</a:t>
            </a:fld>
            <a:endParaRPr lang="en-AU"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6C09470-F131-CF75-2420-F71D8A739B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EB3046-E1F9-4EFA-A9F4-5699FE12F134}"/>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Remember that advance care planning should be introduced early as part of routine care, rather than as a result of health decline or crisis.</a:t>
            </a:r>
          </a:p>
          <a:p>
            <a:pPr marL="171450" indent="-171450" eaLnBrk="1" fontAlgn="auto" hangingPunct="1">
              <a:spcBef>
                <a:spcPts val="0"/>
              </a:spcBef>
              <a:spcAft>
                <a:spcPts val="0"/>
              </a:spcAft>
              <a:buFont typeface="Arial" panose="020B0604020202020204" pitchFamily="34" charset="0"/>
              <a:buChar char="•"/>
              <a:defRPr/>
            </a:pPr>
            <a:r>
              <a:rPr lang="en-AU" dirty="0"/>
              <a:t>Consider the person’s condition and when it might be appropriate or important to start or revisit advance care planning.</a:t>
            </a:r>
          </a:p>
          <a:p>
            <a:pPr marL="171450" indent="-171450" eaLnBrk="1" fontAlgn="auto" hangingPunct="1">
              <a:spcBef>
                <a:spcPts val="0"/>
              </a:spcBef>
              <a:spcAft>
                <a:spcPts val="0"/>
              </a:spcAft>
              <a:buFont typeface="Arial" panose="020B0604020202020204" pitchFamily="34" charset="0"/>
              <a:buChar char="•"/>
              <a:defRPr/>
            </a:pPr>
            <a:r>
              <a:rPr lang="en-AU" dirty="0"/>
              <a:t>For people who are not interested in advance care planning, highlight the benefits. If they remain uninterested, let them know they can revisit the topic at any time. </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Triggers to commence or revisit advance care planning conversations can include:</a:t>
            </a:r>
          </a:p>
          <a:p>
            <a:pPr marL="171450" indent="-171450" eaLnBrk="1" fontAlgn="auto" hangingPunct="1">
              <a:spcBef>
                <a:spcPts val="0"/>
              </a:spcBef>
              <a:spcAft>
                <a:spcPts val="0"/>
              </a:spcAft>
              <a:buFont typeface="Arial" panose="020B0604020202020204" pitchFamily="34" charset="0"/>
              <a:buChar char="•"/>
              <a:defRPr/>
            </a:pPr>
            <a:r>
              <a:rPr lang="en-AU" dirty="0"/>
              <a:t>when a person or family member asks about current or future treatment goals</a:t>
            </a:r>
          </a:p>
          <a:p>
            <a:pPr marL="171450" indent="-171450" eaLnBrk="1" fontAlgn="auto" hangingPunct="1">
              <a:spcBef>
                <a:spcPts val="0"/>
              </a:spcBef>
              <a:spcAft>
                <a:spcPts val="0"/>
              </a:spcAft>
              <a:buFont typeface="Arial" panose="020B0604020202020204" pitchFamily="34" charset="0"/>
              <a:buChar char="•"/>
              <a:defRPr/>
            </a:pPr>
            <a:r>
              <a:rPr lang="en-AU" dirty="0"/>
              <a:t>at scheduled health assessments </a:t>
            </a:r>
          </a:p>
          <a:p>
            <a:pPr marL="628650" lvl="1" indent="-171450" eaLnBrk="1" fontAlgn="auto" hangingPunct="1">
              <a:spcBef>
                <a:spcPts val="0"/>
              </a:spcBef>
              <a:spcAft>
                <a:spcPts val="0"/>
              </a:spcAft>
              <a:buFont typeface="Arial" panose="020B0604020202020204" pitchFamily="34" charset="0"/>
              <a:buChar char="•"/>
              <a:defRPr/>
            </a:pPr>
            <a:r>
              <a:rPr lang="en-AU" dirty="0"/>
              <a:t>(i.e. a 75+years health assessment, Indigenous health assessment, GP Management Plans and Team Care Arrangements, chronic disease management consultations)</a:t>
            </a:r>
          </a:p>
          <a:p>
            <a:pPr marL="171450" indent="-171450" eaLnBrk="1" fontAlgn="auto" hangingPunct="1">
              <a:spcBef>
                <a:spcPts val="0"/>
              </a:spcBef>
              <a:spcAft>
                <a:spcPts val="0"/>
              </a:spcAft>
              <a:buFont typeface="Arial" panose="020B0604020202020204" pitchFamily="34" charset="0"/>
              <a:buChar char="•"/>
              <a:defRPr/>
            </a:pPr>
            <a:r>
              <a:rPr lang="en-AU" dirty="0"/>
              <a:t>when an older person receives their annual flu vaccination</a:t>
            </a:r>
          </a:p>
          <a:p>
            <a:pPr marL="171450" indent="-171450" eaLnBrk="1" fontAlgn="auto" hangingPunct="1">
              <a:spcBef>
                <a:spcPts val="0"/>
              </a:spcBef>
              <a:spcAft>
                <a:spcPts val="0"/>
              </a:spcAft>
              <a:buFont typeface="Arial" panose="020B0604020202020204" pitchFamily="34" charset="0"/>
              <a:buChar char="•"/>
              <a:defRPr/>
            </a:pPr>
            <a:r>
              <a:rPr lang="en-AU" dirty="0"/>
              <a:t>when there is a diagnosis of a chronic or life limiting illness</a:t>
            </a:r>
          </a:p>
          <a:p>
            <a:pPr marL="628650" lvl="1" indent="-171450" eaLnBrk="1" fontAlgn="auto" hangingPunct="1">
              <a:spcBef>
                <a:spcPts val="0"/>
              </a:spcBef>
              <a:spcAft>
                <a:spcPts val="0"/>
              </a:spcAft>
              <a:buFont typeface="Arial" panose="020B0604020202020204" pitchFamily="34" charset="0"/>
              <a:buChar char="•"/>
              <a:defRPr/>
            </a:pPr>
            <a:r>
              <a:rPr lang="en-AU" dirty="0"/>
              <a:t>when there is a diagnosis of a metastatic malignancy or end organ failure indicating a poor prognosis</a:t>
            </a:r>
          </a:p>
          <a:p>
            <a:pPr marL="628650" lvl="1" indent="-171450" eaLnBrk="1" fontAlgn="auto" hangingPunct="1">
              <a:spcBef>
                <a:spcPts val="0"/>
              </a:spcBef>
              <a:spcAft>
                <a:spcPts val="0"/>
              </a:spcAft>
              <a:buFont typeface="Arial" panose="020B0604020202020204" pitchFamily="34" charset="0"/>
              <a:buChar char="•"/>
              <a:defRPr/>
            </a:pPr>
            <a:r>
              <a:rPr lang="en-AU" dirty="0"/>
              <a:t>when there is a diagnosis of early dementia, a neurodegenerative disease or a disease which could result in loss of capacity</a:t>
            </a:r>
          </a:p>
          <a:p>
            <a:pPr marL="171450" indent="-171450" eaLnBrk="1" fontAlgn="auto" hangingPunct="1">
              <a:spcBef>
                <a:spcPts val="0"/>
              </a:spcBef>
              <a:spcAft>
                <a:spcPts val="0"/>
              </a:spcAft>
              <a:buFont typeface="Arial" panose="020B0604020202020204" pitchFamily="34" charset="0"/>
              <a:buChar char="•"/>
              <a:defRPr/>
            </a:pPr>
            <a:r>
              <a:rPr lang="en-AU" dirty="0"/>
              <a:t>when someone is applying for assistance with care (i.e. Aged Care Assessment Teams (ACAT) assessment or applying for the National Disability Insurance Scheme (NDIS))</a:t>
            </a:r>
          </a:p>
          <a:p>
            <a:pPr marL="171450" indent="-171450" eaLnBrk="1" fontAlgn="auto" hangingPunct="1">
              <a:spcBef>
                <a:spcPts val="0"/>
              </a:spcBef>
              <a:spcAft>
                <a:spcPts val="0"/>
              </a:spcAft>
              <a:buFont typeface="Arial" panose="020B0604020202020204" pitchFamily="34" charset="0"/>
              <a:buChar char="•"/>
              <a:defRPr/>
            </a:pPr>
            <a:r>
              <a:rPr lang="en-AU" dirty="0"/>
              <a:t>if you would not be surprised if the person died within twelve months</a:t>
            </a:r>
          </a:p>
          <a:p>
            <a:pPr marL="171450" indent="-171450" eaLnBrk="1" fontAlgn="auto" hangingPunct="1">
              <a:spcBef>
                <a:spcPts val="0"/>
              </a:spcBef>
              <a:spcAft>
                <a:spcPts val="0"/>
              </a:spcAft>
              <a:buFont typeface="Arial" panose="020B0604020202020204" pitchFamily="34" charset="0"/>
              <a:buChar char="•"/>
              <a:defRPr/>
            </a:pPr>
            <a:r>
              <a:rPr lang="en-AU" dirty="0"/>
              <a:t>if there are changes in care arrangements </a:t>
            </a:r>
          </a:p>
          <a:p>
            <a:pPr marL="628650" lvl="1" indent="-171450" eaLnBrk="1" fontAlgn="auto" hangingPunct="1">
              <a:spcBef>
                <a:spcPts val="0"/>
              </a:spcBef>
              <a:spcAft>
                <a:spcPts val="0"/>
              </a:spcAft>
              <a:buFont typeface="Arial" panose="020B0604020202020204" pitchFamily="34" charset="0"/>
              <a:buChar char="•"/>
              <a:defRPr/>
            </a:pPr>
            <a:r>
              <a:rPr lang="en-AU" dirty="0"/>
              <a:t>(e.g. admission to a residential aged care facility).</a:t>
            </a:r>
          </a:p>
          <a:p>
            <a:pPr marL="628650" lvl="1" indent="-171450" eaLnBrk="1" fontAlgn="auto" hangingPunct="1">
              <a:spcBef>
                <a:spcPts val="0"/>
              </a:spcBef>
              <a:spcAft>
                <a:spcPts val="0"/>
              </a:spcAft>
              <a:buFont typeface="Arial" panose="020B0604020202020204" pitchFamily="34" charset="0"/>
              <a:buChar char="•"/>
              <a:defRPr/>
            </a:pPr>
            <a:endParaRPr lang="en-AU" dirty="0"/>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43012" name="Slide Number Placeholder 3">
            <a:extLst>
              <a:ext uri="{FF2B5EF4-FFF2-40B4-BE49-F238E27FC236}">
                <a16:creationId xmlns:a16="http://schemas.microsoft.com/office/drawing/2014/main" id="{620F9A61-9807-F8B0-1BDC-44EF54DD04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B6ACB5-E15A-4DA5-A33E-022FE311AD64}" type="slidenum">
              <a:rPr lang="en-AU" altLang="en-US">
                <a:latin typeface="Calibri" panose="020F0502020204030204" pitchFamily="34" charset="0"/>
              </a:rPr>
              <a:pPr/>
              <a:t>22</a:t>
            </a:fld>
            <a:endParaRPr lang="en-AU"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AFFA543-73F9-50DB-0B90-2B23483487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EEE6B5-FDEC-4585-AA54-1DACCCAC21B5}"/>
              </a:ext>
            </a:extLst>
          </p:cNvPr>
          <p:cNvSpPr>
            <a:spLocks noGrp="1"/>
          </p:cNvSpPr>
          <p:nvPr>
            <p:ph type="body" idx="1"/>
          </p:nvPr>
        </p:nvSpPr>
        <p:spPr/>
        <p:txBody>
          <a:bodyPr/>
          <a:lstStyle/>
          <a:p>
            <a:pPr eaLnBrk="1" fontAlgn="auto" hangingPunct="1">
              <a:spcBef>
                <a:spcPts val="0"/>
              </a:spcBef>
              <a:spcAft>
                <a:spcPts val="0"/>
              </a:spcAft>
              <a:defRPr/>
            </a:pPr>
            <a:r>
              <a:rPr lang="en-AU" b="1" dirty="0"/>
              <a:t>Useful tools</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The </a:t>
            </a:r>
            <a:r>
              <a:rPr lang="en-AU" u="sng" dirty="0"/>
              <a:t>Supportive &amp; Palliative Care Indicators Tool (SPICT™) (spict.org.uk)</a:t>
            </a:r>
            <a:r>
              <a:rPr lang="en-AU" dirty="0"/>
              <a:t> can help identify people with deteriorating health due to advanced conditions or serious illness, and can prompt the need for holistic assessment and future care planning. SPICT-4ALL aims to make it easier for everyone to recognise and talk about signs that a person’s overall health may be declining so that those people and their carers get better coordinated care and support whether they are at home, living in a residential care facility or in hospital.</a:t>
            </a:r>
          </a:p>
          <a:p>
            <a:pPr marL="171450" indent="-171450" eaLnBrk="1" fontAlgn="auto" hangingPunct="1">
              <a:spcBef>
                <a:spcPts val="0"/>
              </a:spcBef>
              <a:spcAft>
                <a:spcPts val="0"/>
              </a:spcAft>
              <a:buFont typeface="Arial" panose="020B0604020202020204" pitchFamily="34" charset="0"/>
              <a:buChar char="•"/>
              <a:defRPr/>
            </a:pPr>
            <a:r>
              <a:rPr lang="en-AU" dirty="0"/>
              <a:t>The Dept of Health WA has recently released a suite of resources for consumers to learn more about ACP</a:t>
            </a:r>
          </a:p>
          <a:p>
            <a:pPr marL="171450" indent="-171450" eaLnBrk="1" fontAlgn="auto" hangingPunct="1">
              <a:spcBef>
                <a:spcPts val="0"/>
              </a:spcBef>
              <a:spcAft>
                <a:spcPts val="0"/>
              </a:spcAft>
              <a:buFont typeface="Arial" panose="020B0604020202020204" pitchFamily="34" charset="0"/>
              <a:buChar char="•"/>
              <a:defRPr/>
            </a:pPr>
            <a:r>
              <a:rPr lang="en-AU" dirty="0"/>
              <a:t>There are no Medicare Benefits Schedule (MBS) items specifically for advance care planning, however there are MBS items that may support advance care planning in general practice https://www.advancecareplanning.org.au/__data/assets/pdf_file/0020/183206/acpa_mbs-factsheet_2018_online.pdf </a:t>
            </a:r>
          </a:p>
        </p:txBody>
      </p:sp>
      <p:sp>
        <p:nvSpPr>
          <p:cNvPr id="45060" name="Slide Number Placeholder 3">
            <a:extLst>
              <a:ext uri="{FF2B5EF4-FFF2-40B4-BE49-F238E27FC236}">
                <a16:creationId xmlns:a16="http://schemas.microsoft.com/office/drawing/2014/main" id="{A09CE83D-C5B3-6777-16E5-54A89E22CC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68DD36-51FC-4352-80EA-64BF56FF32EE}" type="slidenum">
              <a:rPr lang="en-AU" altLang="en-US">
                <a:latin typeface="Calibri" panose="020F0502020204030204" pitchFamily="34" charset="0"/>
              </a:rPr>
              <a:pPr/>
              <a:t>23</a:t>
            </a:fld>
            <a:endParaRPr lang="en-AU"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E359F9A-A474-7AA5-2932-2E830B044A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25E7110-B8AD-1F0B-350D-7E1D8545A6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0244" name="Slide Number Placeholder 3">
            <a:extLst>
              <a:ext uri="{FF2B5EF4-FFF2-40B4-BE49-F238E27FC236}">
                <a16:creationId xmlns:a16="http://schemas.microsoft.com/office/drawing/2014/main" id="{DBF27D41-566C-2C0B-7BD3-F2225B7B8E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768181-4E9E-4313-A20B-92D17971F8A3}" type="slidenum">
              <a:rPr lang="en-AU" altLang="en-US">
                <a:latin typeface="Calibri" panose="020F0502020204030204" pitchFamily="34" charset="0"/>
              </a:rPr>
              <a:pPr/>
              <a:t>6</a:t>
            </a:fld>
            <a:endParaRPr lang="en-AU"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AA1FD1D-935D-C189-2D15-853C863DBF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9E505D-5A69-410F-84FB-47EDA76B21CD}"/>
              </a:ext>
            </a:extLst>
          </p:cNvPr>
          <p:cNvSpPr>
            <a:spLocks noGrp="1"/>
          </p:cNvSpPr>
          <p:nvPr>
            <p:ph type="body" idx="1"/>
          </p:nvPr>
        </p:nvSpPr>
        <p:spPr/>
        <p:txBody>
          <a:bodyPr/>
          <a:lstStyle/>
          <a:p>
            <a:pPr eaLnBrk="1" fontAlgn="auto" hangingPunct="1">
              <a:spcBef>
                <a:spcPts val="0"/>
              </a:spcBef>
              <a:spcAft>
                <a:spcPts val="0"/>
              </a:spcAft>
              <a:defRPr/>
            </a:pPr>
            <a:endParaRPr lang="en-AU" dirty="0"/>
          </a:p>
          <a:p>
            <a:pPr eaLnBrk="1" fontAlgn="auto" hangingPunct="1">
              <a:spcBef>
                <a:spcPts val="0"/>
              </a:spcBef>
              <a:spcAft>
                <a:spcPts val="0"/>
              </a:spcAft>
              <a:buFont typeface="Arial" panose="020B0604020202020204" pitchFamily="34" charset="0"/>
              <a:buNone/>
              <a:defRPr/>
            </a:pPr>
            <a:r>
              <a:rPr lang="en-AU" dirty="0"/>
              <a:t>Responding when someone approaches with an interest in ACP? </a:t>
            </a:r>
          </a:p>
          <a:p>
            <a:pPr marL="171450" indent="-171450" eaLnBrk="1" fontAlgn="auto" hangingPunct="1">
              <a:spcBef>
                <a:spcPts val="0"/>
              </a:spcBef>
              <a:spcAft>
                <a:spcPts val="0"/>
              </a:spcAft>
              <a:buFont typeface="Arial" panose="020B0604020202020204" pitchFamily="34" charset="0"/>
              <a:buChar char="•"/>
              <a:defRPr/>
            </a:pPr>
            <a:r>
              <a:rPr lang="en-AU" dirty="0"/>
              <a:t>Be open to engaging in advance care planning conversations.</a:t>
            </a:r>
          </a:p>
          <a:p>
            <a:pPr marL="171450" indent="-171450" eaLnBrk="1" fontAlgn="auto" hangingPunct="1">
              <a:spcBef>
                <a:spcPts val="0"/>
              </a:spcBef>
              <a:spcAft>
                <a:spcPts val="0"/>
              </a:spcAft>
              <a:buFont typeface="Arial" panose="020B0604020202020204" pitchFamily="34" charset="0"/>
              <a:buChar char="•"/>
              <a:defRPr/>
            </a:pPr>
            <a:r>
              <a:rPr lang="en-AU" dirty="0"/>
              <a:t>Acknowledge and validate the importance of the conversation.</a:t>
            </a:r>
          </a:p>
          <a:p>
            <a:pPr marL="171450" indent="-171450" eaLnBrk="1" fontAlgn="auto" hangingPunct="1">
              <a:spcBef>
                <a:spcPts val="0"/>
              </a:spcBef>
              <a:spcAft>
                <a:spcPts val="0"/>
              </a:spcAft>
              <a:buFont typeface="Arial" panose="020B0604020202020204" pitchFamily="34" charset="0"/>
              <a:buChar char="•"/>
              <a:defRPr/>
            </a:pPr>
            <a:r>
              <a:rPr lang="en-AU" dirty="0"/>
              <a:t>Provide or direct people to reliable, easy to read information (e.g. </a:t>
            </a:r>
            <a:r>
              <a:rPr lang="en-AU" u="sng" dirty="0"/>
              <a:t>Your Guide to Advance Care Planning in WA: A workbook to help you plan for your future care available from healthywa.wa.gov.au/</a:t>
            </a:r>
            <a:r>
              <a:rPr lang="en-AU" u="sng" dirty="0" err="1"/>
              <a:t>advancecareplanning</a:t>
            </a:r>
            <a:r>
              <a:rPr lang="en-AU" dirty="0"/>
              <a:t>).</a:t>
            </a:r>
          </a:p>
          <a:p>
            <a:pPr marL="171450" indent="-171450" eaLnBrk="1" fontAlgn="auto" hangingPunct="1">
              <a:spcBef>
                <a:spcPts val="0"/>
              </a:spcBef>
              <a:spcAft>
                <a:spcPts val="0"/>
              </a:spcAft>
              <a:buFont typeface="Arial" panose="020B0604020202020204" pitchFamily="34" charset="0"/>
              <a:buChar char="•"/>
              <a:defRPr/>
            </a:pPr>
            <a:r>
              <a:rPr lang="en-AU" dirty="0"/>
              <a:t>Encourage people to talk with their family and friends about what is important to them.</a:t>
            </a:r>
          </a:p>
          <a:p>
            <a:pPr marL="171450" indent="-171450" eaLnBrk="1" fontAlgn="auto" hangingPunct="1">
              <a:spcBef>
                <a:spcPts val="0"/>
              </a:spcBef>
              <a:spcAft>
                <a:spcPts val="0"/>
              </a:spcAft>
              <a:buFont typeface="Arial" panose="020B0604020202020204" pitchFamily="34" charset="0"/>
              <a:buChar char="•"/>
              <a:defRPr/>
            </a:pPr>
            <a:r>
              <a:rPr lang="en-AU" dirty="0"/>
              <a:t>Acknowledge and respect the person’s own beliefs and values (be aware of and keep free from own biases).</a:t>
            </a:r>
          </a:p>
          <a:p>
            <a:pPr marL="171450" indent="-171450" eaLnBrk="1" fontAlgn="auto" hangingPunct="1">
              <a:spcBef>
                <a:spcPts val="0"/>
              </a:spcBef>
              <a:spcAft>
                <a:spcPts val="0"/>
              </a:spcAft>
              <a:buFont typeface="Arial" panose="020B0604020202020204" pitchFamily="34" charset="0"/>
              <a:buChar char="•"/>
              <a:defRPr/>
            </a:pPr>
            <a:r>
              <a:rPr lang="en-AU" dirty="0"/>
              <a:t>Recognise the </a:t>
            </a:r>
            <a:r>
              <a:rPr lang="en-AU" u="sng" dirty="0">
                <a:hlinkClick r:id="rId3"/>
              </a:rPr>
              <a:t>different needs</a:t>
            </a:r>
            <a:r>
              <a:rPr lang="en-AU" dirty="0"/>
              <a:t> of priority groups (e.g. people from culturally and linguistically diverse backgrounds, Aboriginal people, LGBTIQA+ people, people with disability).</a:t>
            </a:r>
          </a:p>
          <a:p>
            <a:pPr marL="171450" indent="-171450" eaLnBrk="1" fontAlgn="auto" hangingPunct="1">
              <a:spcBef>
                <a:spcPts val="0"/>
              </a:spcBef>
              <a:spcAft>
                <a:spcPts val="0"/>
              </a:spcAft>
              <a:buFont typeface="Arial" panose="020B0604020202020204" pitchFamily="34" charset="0"/>
              <a:buChar char="•"/>
              <a:defRPr/>
            </a:pPr>
            <a:r>
              <a:rPr lang="en-AU" dirty="0"/>
              <a:t>Recognise advance care planning as an ongoing, evolving process and plan time to continue the conversations.</a:t>
            </a:r>
          </a:p>
          <a:p>
            <a:pPr eaLnBrk="1" fontAlgn="auto" hangingPunct="1">
              <a:spcBef>
                <a:spcPts val="0"/>
              </a:spcBef>
              <a:spcAft>
                <a:spcPts val="0"/>
              </a:spcAft>
              <a:defRPr/>
            </a:pPr>
            <a:endParaRPr lang="en-AU" b="1" dirty="0"/>
          </a:p>
          <a:p>
            <a:pPr marL="171450" indent="-171450" eaLnBrk="1" fontAlgn="auto" hangingPunct="1">
              <a:spcBef>
                <a:spcPts val="0"/>
              </a:spcBef>
              <a:spcAft>
                <a:spcPts val="0"/>
              </a:spcAft>
              <a:buFont typeface="Arial" panose="020B0604020202020204" pitchFamily="34" charset="0"/>
              <a:buChar char="•"/>
              <a:defRPr/>
            </a:pPr>
            <a:r>
              <a:rPr lang="en-AU" b="1" dirty="0"/>
              <a:t>Remember</a:t>
            </a:r>
            <a:r>
              <a:rPr lang="en-AU" dirty="0"/>
              <a:t> that advance care planning is </a:t>
            </a:r>
            <a:r>
              <a:rPr lang="en-AU" b="1" dirty="0"/>
              <a:t>voluntary</a:t>
            </a:r>
            <a:r>
              <a:rPr lang="en-AU" dirty="0"/>
              <a:t> and people should not feel pressured to participate in discussions or write advance care planning documents.</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47108" name="Slide Number Placeholder 3">
            <a:extLst>
              <a:ext uri="{FF2B5EF4-FFF2-40B4-BE49-F238E27FC236}">
                <a16:creationId xmlns:a16="http://schemas.microsoft.com/office/drawing/2014/main" id="{598BE7A9-6E63-82FC-D25B-D373DD45C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EB30F-B60E-4AAA-9230-9B3020226BCA}" type="slidenum">
              <a:rPr lang="en-AU" altLang="en-US">
                <a:latin typeface="Calibri" panose="020F0502020204030204" pitchFamily="34" charset="0"/>
              </a:rPr>
              <a:pPr/>
              <a:t>24</a:t>
            </a:fld>
            <a:endParaRPr lang="en-AU"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D9DADF5-777B-ADF4-ABC5-58C19883B8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0A9C7E1-1717-1A96-23CB-828F36B2AB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AU" altLang="en-US"/>
          </a:p>
        </p:txBody>
      </p:sp>
      <p:sp>
        <p:nvSpPr>
          <p:cNvPr id="49156" name="Slide Number Placeholder 3">
            <a:extLst>
              <a:ext uri="{FF2B5EF4-FFF2-40B4-BE49-F238E27FC236}">
                <a16:creationId xmlns:a16="http://schemas.microsoft.com/office/drawing/2014/main" id="{C0B775EB-CE63-AA9C-46E8-781B3A5C7C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5FB0B7-627C-4BAC-A625-270FBD043AD8}" type="slidenum">
              <a:rPr lang="en-AU" altLang="en-US">
                <a:latin typeface="Calibri" panose="020F0502020204030204" pitchFamily="34" charset="0"/>
              </a:rPr>
              <a:pPr/>
              <a:t>25</a:t>
            </a:fld>
            <a:endParaRPr lang="en-AU"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D8EE9B0-F16D-0B88-2756-63BC34628E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2EFD654-9659-4BD4-968A-5731BDCC08D9}"/>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AU" b="1" i="1" dirty="0"/>
              <a:t>*Consider showing a video during the education session</a:t>
            </a:r>
            <a:endParaRPr lang="en-AU" i="1" dirty="0"/>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p:txBody>
      </p:sp>
      <p:sp>
        <p:nvSpPr>
          <p:cNvPr id="51204" name="Slide Number Placeholder 3">
            <a:extLst>
              <a:ext uri="{FF2B5EF4-FFF2-40B4-BE49-F238E27FC236}">
                <a16:creationId xmlns:a16="http://schemas.microsoft.com/office/drawing/2014/main" id="{C5E43FC4-965B-6397-90D7-4C44B7C3B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E811FE-2D18-4D28-80DD-BD2C4D189202}" type="slidenum">
              <a:rPr lang="en-AU" altLang="en-US">
                <a:latin typeface="Calibri" panose="020F0502020204030204" pitchFamily="34" charset="0"/>
              </a:rPr>
              <a:pPr/>
              <a:t>26</a:t>
            </a:fld>
            <a:endParaRPr lang="en-AU"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3AB0EE8-AF86-8A49-FAA2-F267B7381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7C3B5B9-6480-4C52-A41C-0046B2B03CB7}"/>
              </a:ext>
            </a:extLst>
          </p:cNvPr>
          <p:cNvSpPr>
            <a:spLocks noGrp="1"/>
          </p:cNvSpPr>
          <p:nvPr>
            <p:ph type="body" idx="1"/>
          </p:nvPr>
        </p:nvSpPr>
        <p:spPr/>
        <p:txBody>
          <a:bodyPr/>
          <a:lstStyle/>
          <a:p>
            <a:pPr eaLnBrk="1" fontAlgn="auto" hangingPunct="1">
              <a:spcBef>
                <a:spcPts val="0"/>
              </a:spcBef>
              <a:spcAft>
                <a:spcPts val="0"/>
              </a:spcAft>
              <a:defRPr/>
            </a:pPr>
            <a:r>
              <a:rPr lang="en-AU" b="1" dirty="0"/>
              <a:t>Supporting advance care planning discussions</a:t>
            </a:r>
          </a:p>
          <a:p>
            <a:pPr eaLnBrk="1" fontAlgn="auto" hangingPunct="1">
              <a:spcBef>
                <a:spcPts val="0"/>
              </a:spcBef>
              <a:spcAft>
                <a:spcPts val="0"/>
              </a:spcAft>
              <a:defRPr/>
            </a:pP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It is important for health professionals to be supportive of people who want to talk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Normalising conversations can help them become a consistent part of care, with advance care planning discussed in the context of goals for healthy living and positive mental health. </a:t>
            </a:r>
          </a:p>
          <a:p>
            <a:pPr marL="171450" indent="-171450" eaLnBrk="1" fontAlgn="auto" hangingPunct="1">
              <a:spcBef>
                <a:spcPts val="0"/>
              </a:spcBef>
              <a:spcAft>
                <a:spcPts val="0"/>
              </a:spcAft>
              <a:buFont typeface="Arial" panose="020B0604020202020204" pitchFamily="34" charset="0"/>
              <a:buChar char="•"/>
              <a:defRPr/>
            </a:pPr>
            <a:r>
              <a:rPr lang="en-AU" dirty="0"/>
              <a:t>In some instances, you may need to initiate the conversation. Examples of conversation starters may include, but are not limited to: (see table on slide)</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supporting conversations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Look for opportunities to link advance care planning in with other existing processes i.e. Goals of Patient Care. </a:t>
            </a:r>
          </a:p>
          <a:p>
            <a:pPr marL="171450" indent="-171450" eaLnBrk="1" fontAlgn="auto" hangingPunct="1">
              <a:spcBef>
                <a:spcPts val="0"/>
              </a:spcBef>
              <a:spcAft>
                <a:spcPts val="0"/>
              </a:spcAft>
              <a:buFont typeface="Arial" panose="020B0604020202020204" pitchFamily="34" charset="0"/>
              <a:buChar char="•"/>
              <a:defRPr/>
            </a:pPr>
            <a:r>
              <a:rPr lang="en-AU" dirty="0"/>
              <a:t>Remember to revisit advance care planning conversations regularly and review documents every 2 years or when there are major changes to a person’s condition or health.</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53252" name="Slide Number Placeholder 3">
            <a:extLst>
              <a:ext uri="{FF2B5EF4-FFF2-40B4-BE49-F238E27FC236}">
                <a16:creationId xmlns:a16="http://schemas.microsoft.com/office/drawing/2014/main" id="{067D34C3-189B-73A4-A376-E418DDDAB4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B99084-4961-4BD3-9244-27E8F2D90CAD}" type="slidenum">
              <a:rPr lang="en-AU" altLang="en-US">
                <a:latin typeface="Calibri" panose="020F0502020204030204" pitchFamily="34" charset="0"/>
              </a:rPr>
              <a:pPr/>
              <a:t>27</a:t>
            </a:fld>
            <a:endParaRPr lang="en-AU"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0EE7773-7E0C-5684-D48A-84FF5E002C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25C8D77-E3C9-48BF-B355-8C1A801D9C5C}"/>
              </a:ext>
            </a:extLst>
          </p:cNvPr>
          <p:cNvSpPr>
            <a:spLocks noGrp="1"/>
          </p:cNvSpPr>
          <p:nvPr>
            <p:ph type="body" idx="1"/>
          </p:nvPr>
        </p:nvSpPr>
        <p:spPr/>
        <p:txBody>
          <a:bodyPr/>
          <a:lstStyle/>
          <a:p>
            <a:pPr eaLnBrk="1" fontAlgn="auto" hangingPunct="1">
              <a:spcBef>
                <a:spcPts val="0"/>
              </a:spcBef>
              <a:spcAft>
                <a:spcPts val="0"/>
              </a:spcAft>
              <a:defRPr/>
            </a:pPr>
            <a:r>
              <a:rPr lang="en-AU" b="1" dirty="0"/>
              <a:t>Supporting advance care planning discussions</a:t>
            </a:r>
          </a:p>
          <a:p>
            <a:pPr eaLnBrk="1" fontAlgn="auto" hangingPunct="1">
              <a:spcBef>
                <a:spcPts val="0"/>
              </a:spcBef>
              <a:spcAft>
                <a:spcPts val="0"/>
              </a:spcAft>
              <a:defRPr/>
            </a:pP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It is important for health professionals to be supportive of people who want to talk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Normalising conversations can help them become a consistent part of care, with advance care planning discussed in the context of goals for healthy living and positive mental health. </a:t>
            </a:r>
          </a:p>
          <a:p>
            <a:pPr marL="171450" indent="-171450" eaLnBrk="1" fontAlgn="auto" hangingPunct="1">
              <a:spcBef>
                <a:spcPts val="0"/>
              </a:spcBef>
              <a:spcAft>
                <a:spcPts val="0"/>
              </a:spcAft>
              <a:buFont typeface="Arial" panose="020B0604020202020204" pitchFamily="34" charset="0"/>
              <a:buChar char="•"/>
              <a:defRPr/>
            </a:pPr>
            <a:r>
              <a:rPr lang="en-AU" dirty="0"/>
              <a:t>In some instances, you may need to initiate the conversation. Examples of conversation starters may include, but are not limited to: (see table on slide)</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supporting conversations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Look for opportunities to link advance care planning in with other existing processes i.e. Goals of Patient Care. </a:t>
            </a:r>
          </a:p>
          <a:p>
            <a:pPr marL="171450" indent="-171450" eaLnBrk="1" fontAlgn="auto" hangingPunct="1">
              <a:spcBef>
                <a:spcPts val="0"/>
              </a:spcBef>
              <a:spcAft>
                <a:spcPts val="0"/>
              </a:spcAft>
              <a:buFont typeface="Arial" panose="020B0604020202020204" pitchFamily="34" charset="0"/>
              <a:buChar char="•"/>
              <a:defRPr/>
            </a:pPr>
            <a:r>
              <a:rPr lang="en-AU" dirty="0"/>
              <a:t>Remember to revisit advance care planning conversations regularly and review documents every 2 years or when there are major changes to a person’s condition or health.</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55300" name="Slide Number Placeholder 3">
            <a:extLst>
              <a:ext uri="{FF2B5EF4-FFF2-40B4-BE49-F238E27FC236}">
                <a16:creationId xmlns:a16="http://schemas.microsoft.com/office/drawing/2014/main" id="{2774A614-B1F0-D711-697C-3A382A664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A7FB86-D9C4-4A23-9967-9FF75ADC6DE2}" type="slidenum">
              <a:rPr lang="en-AU" altLang="en-US">
                <a:latin typeface="Calibri" panose="020F0502020204030204" pitchFamily="34" charset="0"/>
              </a:rPr>
              <a:pPr/>
              <a:t>28</a:t>
            </a:fld>
            <a:endParaRPr lang="en-AU"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78EB842-8627-F530-8D67-28574EE00F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0DDB0DE-C5EA-4EF5-A59A-B47CC1F3D40D}"/>
              </a:ext>
            </a:extLst>
          </p:cNvPr>
          <p:cNvSpPr>
            <a:spLocks noGrp="1"/>
          </p:cNvSpPr>
          <p:nvPr>
            <p:ph type="body" idx="1"/>
          </p:nvPr>
        </p:nvSpPr>
        <p:spPr/>
        <p:txBody>
          <a:bodyPr/>
          <a:lstStyle/>
          <a:p>
            <a:pPr eaLnBrk="1" fontAlgn="auto" hangingPunct="1">
              <a:spcBef>
                <a:spcPts val="0"/>
              </a:spcBef>
              <a:spcAft>
                <a:spcPts val="0"/>
              </a:spcAft>
              <a:defRPr/>
            </a:pPr>
            <a:r>
              <a:rPr lang="en-AU" b="1" dirty="0"/>
              <a:t>Before you begin the discussion, consider:</a:t>
            </a:r>
          </a:p>
          <a:p>
            <a:pPr marL="171450" indent="-171450" eaLnBrk="1" fontAlgn="auto" hangingPunct="1">
              <a:spcBef>
                <a:spcPts val="0"/>
              </a:spcBef>
              <a:spcAft>
                <a:spcPts val="0"/>
              </a:spcAft>
              <a:buFont typeface="Arial" panose="020B0604020202020204" pitchFamily="34" charset="0"/>
              <a:buChar char="•"/>
              <a:defRPr/>
            </a:pPr>
            <a:r>
              <a:rPr lang="en-AU" dirty="0"/>
              <a:t>Is the environment private and comfortable with no or minimal interruptions? </a:t>
            </a:r>
          </a:p>
          <a:p>
            <a:pPr marL="171450" indent="-171450" eaLnBrk="1" fontAlgn="auto" hangingPunct="1">
              <a:spcBef>
                <a:spcPts val="0"/>
              </a:spcBef>
              <a:spcAft>
                <a:spcPts val="0"/>
              </a:spcAft>
              <a:buFont typeface="Arial" panose="020B0604020202020204" pitchFamily="34" charset="0"/>
              <a:buChar char="•"/>
              <a:defRPr/>
            </a:pPr>
            <a:r>
              <a:rPr lang="en-AU" dirty="0"/>
              <a:t>Who should be present? </a:t>
            </a:r>
          </a:p>
          <a:p>
            <a:pPr marL="171450" indent="-171450" eaLnBrk="1" fontAlgn="auto" hangingPunct="1">
              <a:spcBef>
                <a:spcPts val="0"/>
              </a:spcBef>
              <a:spcAft>
                <a:spcPts val="0"/>
              </a:spcAft>
              <a:buFont typeface="Arial" panose="020B0604020202020204" pitchFamily="34" charset="0"/>
              <a:buChar char="•"/>
              <a:defRPr/>
            </a:pPr>
            <a:r>
              <a:rPr lang="en-AU" dirty="0"/>
              <a:t>Does the person, their family or carer have capacity to participate in the discussion? </a:t>
            </a:r>
          </a:p>
          <a:p>
            <a:pPr marL="171450" indent="-171450" eaLnBrk="1" fontAlgn="auto" hangingPunct="1">
              <a:spcBef>
                <a:spcPts val="0"/>
              </a:spcBef>
              <a:spcAft>
                <a:spcPts val="0"/>
              </a:spcAft>
              <a:buFont typeface="Arial" panose="020B0604020202020204" pitchFamily="34" charset="0"/>
              <a:buChar char="•"/>
              <a:defRPr/>
            </a:pPr>
            <a:r>
              <a:rPr lang="en-AU" dirty="0"/>
              <a:t>Do you have all relevant clinical information available (review files and notes)?</a:t>
            </a:r>
          </a:p>
          <a:p>
            <a:pPr marL="171450" indent="-171450" eaLnBrk="1" fontAlgn="auto" hangingPunct="1">
              <a:spcBef>
                <a:spcPts val="0"/>
              </a:spcBef>
              <a:spcAft>
                <a:spcPts val="0"/>
              </a:spcAft>
              <a:buFont typeface="Arial" panose="020B0604020202020204" pitchFamily="34" charset="0"/>
              <a:buChar char="•"/>
              <a:defRPr/>
            </a:pPr>
            <a:r>
              <a:rPr lang="en-AU" dirty="0"/>
              <a:t>Are there any cultural or religious needs to consider?</a:t>
            </a:r>
          </a:p>
          <a:p>
            <a:pPr marL="171450" indent="-171450" eaLnBrk="1" fontAlgn="auto" hangingPunct="1">
              <a:spcBef>
                <a:spcPts val="0"/>
              </a:spcBef>
              <a:spcAft>
                <a:spcPts val="0"/>
              </a:spcAft>
              <a:buFont typeface="Arial" panose="020B0604020202020204" pitchFamily="34" charset="0"/>
              <a:buChar char="•"/>
              <a:defRPr/>
            </a:pPr>
            <a:r>
              <a:rPr lang="en-AU" dirty="0"/>
              <a:t>Do you need an interpreter to help with the discussion?</a:t>
            </a:r>
          </a:p>
          <a:p>
            <a:pPr marL="171450" indent="-171450" eaLnBrk="1" fontAlgn="auto" hangingPunct="1">
              <a:spcBef>
                <a:spcPts val="0"/>
              </a:spcBef>
              <a:spcAft>
                <a:spcPts val="0"/>
              </a:spcAft>
              <a:buFont typeface="Arial" panose="020B0604020202020204" pitchFamily="34" charset="0"/>
              <a:buChar char="•"/>
              <a:defRPr/>
            </a:pPr>
            <a:r>
              <a:rPr lang="en-AU" dirty="0"/>
              <a:t>Is extra time needed for the appointment?</a:t>
            </a:r>
          </a:p>
          <a:p>
            <a:pPr eaLnBrk="1" fontAlgn="auto" hangingPunct="1">
              <a:spcBef>
                <a:spcPts val="0"/>
              </a:spcBef>
              <a:spcAft>
                <a:spcPts val="0"/>
              </a:spcAft>
              <a:defRPr/>
            </a:pPr>
            <a:endParaRPr lang="en-AU" dirty="0"/>
          </a:p>
        </p:txBody>
      </p:sp>
      <p:sp>
        <p:nvSpPr>
          <p:cNvPr id="57348" name="Slide Number Placeholder 3">
            <a:extLst>
              <a:ext uri="{FF2B5EF4-FFF2-40B4-BE49-F238E27FC236}">
                <a16:creationId xmlns:a16="http://schemas.microsoft.com/office/drawing/2014/main" id="{01AE02B2-FF91-FC28-B9AE-D33C719465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37B0B5-8351-4A60-B094-90FD7D578A5B}" type="slidenum">
              <a:rPr lang="en-AU" altLang="en-US">
                <a:latin typeface="Calibri" panose="020F0502020204030204" pitchFamily="34" charset="0"/>
              </a:rPr>
              <a:pPr/>
              <a:t>29</a:t>
            </a:fld>
            <a:endParaRPr lang="en-AU"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51C128A-593D-A44D-7F29-9B503568E0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82E1BC9-A97B-4ED4-A3B6-96BC38FE378A}"/>
              </a:ext>
            </a:extLst>
          </p:cNvPr>
          <p:cNvSpPr>
            <a:spLocks noGrp="1"/>
          </p:cNvSpPr>
          <p:nvPr>
            <p:ph type="body" idx="1"/>
          </p:nvPr>
        </p:nvSpPr>
        <p:spPr/>
        <p:txBody>
          <a:bodyPr/>
          <a:lstStyle/>
          <a:p>
            <a:pPr eaLnBrk="1" fontAlgn="auto" hangingPunct="1">
              <a:spcBef>
                <a:spcPts val="0"/>
              </a:spcBef>
              <a:spcAft>
                <a:spcPts val="0"/>
              </a:spcAft>
              <a:defRPr/>
            </a:pPr>
            <a:r>
              <a:rPr lang="en-AU" b="1" dirty="0"/>
              <a:t>During the discussion:</a:t>
            </a:r>
          </a:p>
          <a:p>
            <a:pPr marL="171450" indent="-171450" eaLnBrk="1" fontAlgn="auto" hangingPunct="1">
              <a:spcBef>
                <a:spcPts val="0"/>
              </a:spcBef>
              <a:spcAft>
                <a:spcPts val="0"/>
              </a:spcAft>
              <a:buFont typeface="Arial" panose="020B0604020202020204" pitchFamily="34" charset="0"/>
              <a:buChar char="•"/>
              <a:defRPr/>
            </a:pPr>
            <a:r>
              <a:rPr lang="en-AU" dirty="0"/>
              <a:t>Explain what advance care planning is and why it may be useful for the person to talk about advance care planning with their family and friends. The person may want to consider:</a:t>
            </a:r>
          </a:p>
          <a:p>
            <a:pPr marL="628650" lvl="1" indent="-171450" eaLnBrk="1" fontAlgn="auto" hangingPunct="1">
              <a:spcBef>
                <a:spcPts val="0"/>
              </a:spcBef>
              <a:spcAft>
                <a:spcPts val="0"/>
              </a:spcAft>
              <a:buFont typeface="Arial" panose="020B0604020202020204" pitchFamily="34" charset="0"/>
              <a:buChar char="•"/>
              <a:defRPr/>
            </a:pPr>
            <a:r>
              <a:rPr lang="en-AU" dirty="0"/>
              <a:t>current health and health problems and family history</a:t>
            </a:r>
          </a:p>
          <a:p>
            <a:pPr marL="628650" lvl="1" indent="-171450" eaLnBrk="1" fontAlgn="auto" hangingPunct="1">
              <a:spcBef>
                <a:spcPts val="0"/>
              </a:spcBef>
              <a:spcAft>
                <a:spcPts val="0"/>
              </a:spcAft>
              <a:buFont typeface="Arial" panose="020B0604020202020204" pitchFamily="34" charset="0"/>
              <a:buChar char="•"/>
              <a:defRPr/>
            </a:pPr>
            <a:r>
              <a:rPr lang="en-AU" dirty="0"/>
              <a:t>concerns or worries about their future health care</a:t>
            </a:r>
          </a:p>
          <a:p>
            <a:pPr marL="628650" lvl="1" indent="-171450" eaLnBrk="1" fontAlgn="auto" hangingPunct="1">
              <a:spcBef>
                <a:spcPts val="0"/>
              </a:spcBef>
              <a:spcAft>
                <a:spcPts val="0"/>
              </a:spcAft>
              <a:buFont typeface="Arial" panose="020B0604020202020204" pitchFamily="34" charset="0"/>
              <a:buChar char="•"/>
              <a:defRPr/>
            </a:pPr>
            <a:r>
              <a:rPr lang="en-AU" dirty="0"/>
              <a:t>their fears about their future health and wellbeing (e.g. pain, losing the ability to think, losing the ability to communicate, being dependent on loved ones, being removed from life support too soon)</a:t>
            </a:r>
          </a:p>
          <a:p>
            <a:pPr marL="628650" lvl="1" indent="-171450" eaLnBrk="1" fontAlgn="auto" hangingPunct="1">
              <a:spcBef>
                <a:spcPts val="0"/>
              </a:spcBef>
              <a:spcAft>
                <a:spcPts val="0"/>
              </a:spcAft>
              <a:buFont typeface="Arial" panose="020B0604020202020204" pitchFamily="34" charset="0"/>
              <a:buChar char="•"/>
              <a:defRPr/>
            </a:pPr>
            <a:r>
              <a:rPr lang="en-AU" dirty="0"/>
              <a:t>any other concerns or worries.</a:t>
            </a:r>
          </a:p>
          <a:p>
            <a:pPr marL="171450" indent="-171450" eaLnBrk="1" fontAlgn="auto" hangingPunct="1">
              <a:spcBef>
                <a:spcPts val="0"/>
              </a:spcBef>
              <a:spcAft>
                <a:spcPts val="0"/>
              </a:spcAft>
              <a:buFont typeface="Arial" panose="020B0604020202020204" pitchFamily="34" charset="0"/>
              <a:buChar char="•"/>
              <a:defRPr/>
            </a:pPr>
            <a:r>
              <a:rPr lang="en-AU" dirty="0"/>
              <a:t>Check whether the person already has an advance care planning document (e.g. Advance Health Directive and/or Enduring Power of Guardianship) and if so, whether it needs to be reviewed.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discussions about advance care planning</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Use </a:t>
            </a:r>
            <a:r>
              <a:rPr lang="en-AU" dirty="0">
                <a:hlinkClick r:id="rId3"/>
              </a:rPr>
              <a:t>Your Guide to Advance Care Planning in Western Australia </a:t>
            </a:r>
            <a:r>
              <a:rPr lang="en-AU" dirty="0"/>
              <a:t>(available from healthywa.wa.gov.au/</a:t>
            </a:r>
            <a:r>
              <a:rPr lang="en-AU" dirty="0" err="1"/>
              <a:t>AdvanceCarePlanning</a:t>
            </a:r>
            <a:r>
              <a:rPr lang="en-AU" dirty="0"/>
              <a:t>) to facilitate discussions. This consumer guide walks people through things to consider about their health, values, preferences and future care.</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59396" name="Slide Number Placeholder 3">
            <a:extLst>
              <a:ext uri="{FF2B5EF4-FFF2-40B4-BE49-F238E27FC236}">
                <a16:creationId xmlns:a16="http://schemas.microsoft.com/office/drawing/2014/main" id="{E4CC0307-A0E0-C3FD-007A-A421D324BF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F3578B-7B99-4AD1-A413-5F6079A97EBA}" type="slidenum">
              <a:rPr lang="en-AU" altLang="en-US">
                <a:latin typeface="Calibri" panose="020F0502020204030204" pitchFamily="34" charset="0"/>
              </a:rPr>
              <a:pPr/>
              <a:t>30</a:t>
            </a:fld>
            <a:endParaRPr lang="en-AU"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918B19F-0F51-DBC5-A052-03C26C681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42A925-E94E-41FB-B0D2-3395650AFF4D}"/>
              </a:ext>
            </a:extLst>
          </p:cNvPr>
          <p:cNvSpPr>
            <a:spLocks noGrp="1"/>
          </p:cNvSpPr>
          <p:nvPr>
            <p:ph type="body" idx="1"/>
          </p:nvPr>
        </p:nvSpPr>
        <p:spPr/>
        <p:txBody>
          <a:bodyPr/>
          <a:lstStyle/>
          <a:p>
            <a:pPr eaLnBrk="1" fontAlgn="auto" hangingPunct="1">
              <a:spcBef>
                <a:spcPts val="0"/>
              </a:spcBef>
              <a:spcAft>
                <a:spcPts val="0"/>
              </a:spcAft>
              <a:defRPr/>
            </a:pPr>
            <a:r>
              <a:rPr lang="en-AU" b="1" dirty="0"/>
              <a:t>When closing discussions:</a:t>
            </a:r>
          </a:p>
          <a:p>
            <a:pPr marL="171450" indent="-171450" eaLnBrk="1" fontAlgn="auto" hangingPunct="1">
              <a:spcBef>
                <a:spcPts val="0"/>
              </a:spcBef>
              <a:spcAft>
                <a:spcPts val="0"/>
              </a:spcAft>
              <a:buFont typeface="Arial" panose="020B0604020202020204" pitchFamily="34" charset="0"/>
              <a:buChar char="•"/>
              <a:defRPr/>
            </a:pPr>
            <a:r>
              <a:rPr lang="en-AU" dirty="0"/>
              <a:t>Always review and summarise with the person and any others present and clarify any inconsistencies or misunderstandings. Offer take-home information and resources for the person to consider. Arrange further meetings or offer your contact details for future reference.</a:t>
            </a:r>
          </a:p>
          <a:p>
            <a:pPr marL="171450" indent="-171450" eaLnBrk="1" fontAlgn="auto" hangingPunct="1">
              <a:spcBef>
                <a:spcPts val="0"/>
              </a:spcBef>
              <a:spcAft>
                <a:spcPts val="0"/>
              </a:spcAft>
              <a:buFont typeface="Arial" panose="020B0604020202020204" pitchFamily="34" charset="0"/>
              <a:buChar char="•"/>
              <a:defRPr/>
            </a:pPr>
            <a:r>
              <a:rPr lang="en-AU" dirty="0"/>
              <a:t>Encourage the person to continue discussions with others they trust including:</a:t>
            </a:r>
          </a:p>
          <a:p>
            <a:pPr marL="628650" lvl="1" indent="-171450" eaLnBrk="1" fontAlgn="auto" hangingPunct="1">
              <a:spcBef>
                <a:spcPts val="0"/>
              </a:spcBef>
              <a:spcAft>
                <a:spcPts val="0"/>
              </a:spcAft>
              <a:buFont typeface="Arial" panose="020B0604020202020204" pitchFamily="34" charset="0"/>
              <a:buChar char="•"/>
              <a:defRPr/>
            </a:pPr>
            <a:r>
              <a:rPr lang="en-AU" dirty="0"/>
              <a:t>family</a:t>
            </a:r>
          </a:p>
          <a:p>
            <a:pPr marL="628650" lvl="1" indent="-171450" eaLnBrk="1" fontAlgn="auto" hangingPunct="1">
              <a:spcBef>
                <a:spcPts val="0"/>
              </a:spcBef>
              <a:spcAft>
                <a:spcPts val="0"/>
              </a:spcAft>
              <a:buFont typeface="Arial" panose="020B0604020202020204" pitchFamily="34" charset="0"/>
              <a:buChar char="•"/>
              <a:defRPr/>
            </a:pPr>
            <a:r>
              <a:rPr lang="en-AU" dirty="0"/>
              <a:t>friends</a:t>
            </a:r>
          </a:p>
          <a:p>
            <a:pPr marL="628650" lvl="1" indent="-171450" eaLnBrk="1" fontAlgn="auto" hangingPunct="1">
              <a:spcBef>
                <a:spcPts val="0"/>
              </a:spcBef>
              <a:spcAft>
                <a:spcPts val="0"/>
              </a:spcAft>
              <a:buFont typeface="Arial" panose="020B0604020202020204" pitchFamily="34" charset="0"/>
              <a:buChar char="•"/>
              <a:defRPr/>
            </a:pPr>
            <a:r>
              <a:rPr lang="en-AU" dirty="0"/>
              <a:t>carer(s)</a:t>
            </a:r>
          </a:p>
          <a:p>
            <a:pPr marL="628650" lvl="1" indent="-171450" eaLnBrk="1" fontAlgn="auto" hangingPunct="1">
              <a:spcBef>
                <a:spcPts val="0"/>
              </a:spcBef>
              <a:spcAft>
                <a:spcPts val="0"/>
              </a:spcAft>
              <a:buFont typeface="Arial" panose="020B0604020202020204" pitchFamily="34" charset="0"/>
              <a:buChar char="•"/>
              <a:defRPr/>
            </a:pPr>
            <a:r>
              <a:rPr lang="en-AU" dirty="0"/>
              <a:t>enduring guardian(s) </a:t>
            </a:r>
          </a:p>
          <a:p>
            <a:pPr marL="628650" lvl="1" indent="-171450" eaLnBrk="1" fontAlgn="auto" hangingPunct="1">
              <a:spcBef>
                <a:spcPts val="0"/>
              </a:spcBef>
              <a:spcAft>
                <a:spcPts val="0"/>
              </a:spcAft>
              <a:buFont typeface="Arial" panose="020B0604020202020204" pitchFamily="34" charset="0"/>
              <a:buChar char="•"/>
              <a:defRPr/>
            </a:pPr>
            <a:r>
              <a:rPr lang="en-AU" dirty="0"/>
              <a:t>other members of their healthcare team</a:t>
            </a:r>
          </a:p>
          <a:p>
            <a:pPr marL="628650" lvl="1" indent="-171450" eaLnBrk="1" fontAlgn="auto" hangingPunct="1">
              <a:spcBef>
                <a:spcPts val="0"/>
              </a:spcBef>
              <a:spcAft>
                <a:spcPts val="0"/>
              </a:spcAft>
              <a:buFont typeface="Arial" panose="020B0604020202020204" pitchFamily="34" charset="0"/>
              <a:buChar char="•"/>
              <a:defRPr/>
            </a:pPr>
            <a:r>
              <a:rPr lang="en-AU" dirty="0"/>
              <a:t>legal professional</a:t>
            </a:r>
          </a:p>
          <a:p>
            <a:pPr marL="628650" lvl="1" indent="-171450" eaLnBrk="1" fontAlgn="auto" hangingPunct="1">
              <a:spcBef>
                <a:spcPts val="0"/>
              </a:spcBef>
              <a:spcAft>
                <a:spcPts val="0"/>
              </a:spcAft>
              <a:buFont typeface="Arial" panose="020B0604020202020204" pitchFamily="34" charset="0"/>
              <a:buChar char="•"/>
              <a:defRPr/>
            </a:pPr>
            <a:r>
              <a:rPr lang="en-AU" dirty="0"/>
              <a:t>provider of cultural or spiritual support.</a:t>
            </a:r>
          </a:p>
        </p:txBody>
      </p:sp>
      <p:sp>
        <p:nvSpPr>
          <p:cNvPr id="61444" name="Slide Number Placeholder 3">
            <a:extLst>
              <a:ext uri="{FF2B5EF4-FFF2-40B4-BE49-F238E27FC236}">
                <a16:creationId xmlns:a16="http://schemas.microsoft.com/office/drawing/2014/main" id="{8C9A877B-8831-2252-D47F-F7839A7FF0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FA84F4-ACD5-4185-A3AF-3EEDE0F3B3DE}" type="slidenum">
              <a:rPr lang="en-AU" altLang="en-US">
                <a:latin typeface="Calibri" panose="020F0502020204030204" pitchFamily="34" charset="0"/>
              </a:rPr>
              <a:pPr/>
              <a:t>31</a:t>
            </a:fld>
            <a:endParaRPr lang="en-AU"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BA4E9A3-8A77-F97D-7F20-C348C8F2D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B73BC86-E248-3BD5-6DB5-9D0278C648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*Consider showing one of these videos during the education session</a:t>
            </a:r>
            <a:endParaRPr lang="en-AU" altLang="en-US"/>
          </a:p>
        </p:txBody>
      </p:sp>
      <p:sp>
        <p:nvSpPr>
          <p:cNvPr id="63492" name="Slide Number Placeholder 3">
            <a:extLst>
              <a:ext uri="{FF2B5EF4-FFF2-40B4-BE49-F238E27FC236}">
                <a16:creationId xmlns:a16="http://schemas.microsoft.com/office/drawing/2014/main" id="{E1737F4E-F98D-6EBC-E6EF-8E7CC6AD6E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E2741C-37F1-43E3-8050-3EA1BEA405CD}" type="slidenum">
              <a:rPr lang="en-AU" altLang="en-US">
                <a:latin typeface="Calibri" panose="020F0502020204030204" pitchFamily="34" charset="0"/>
              </a:rPr>
              <a:pPr/>
              <a:t>32</a:t>
            </a:fld>
            <a:endParaRPr lang="en-AU"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E507B01-656B-858B-A603-E4CEBA3D76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DF9757-98DE-4435-9A7C-42A1DD1848CA}"/>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It is recommended that people put their values, beliefs and preferences for future treatment in writing. A range of different advance care planning documents exist. Some are statutory and some are non-statutory. </a:t>
            </a:r>
          </a:p>
          <a:p>
            <a:pPr marL="171450" indent="-171450" eaLnBrk="1" fontAlgn="auto" hangingPunct="1">
              <a:spcBef>
                <a:spcPts val="0"/>
              </a:spcBef>
              <a:spcAft>
                <a:spcPts val="0"/>
              </a:spcAft>
              <a:buFont typeface="Arial" panose="020B0604020202020204" pitchFamily="34" charset="0"/>
              <a:buChar char="•"/>
              <a:defRPr/>
            </a:pPr>
            <a:r>
              <a:rPr lang="en-AU" dirty="0"/>
              <a:t>Some documents are completed by the person, some by a health professional and some by another person such as a family member, carer or enduring guardian.  </a:t>
            </a:r>
          </a:p>
          <a:p>
            <a:pPr marL="171450" indent="-171450" eaLnBrk="1" fontAlgn="auto" hangingPunct="1">
              <a:spcBef>
                <a:spcPts val="0"/>
              </a:spcBef>
              <a:spcAft>
                <a:spcPts val="0"/>
              </a:spcAft>
              <a:buFont typeface="Arial" panose="020B0604020202020204" pitchFamily="34" charset="0"/>
              <a:buChar char="•"/>
              <a:defRPr/>
            </a:pPr>
            <a:r>
              <a:rPr lang="en-AU" dirty="0"/>
              <a:t>This flowchart provides an overview of the types of advance care planning documents that can be used in WA.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talking about advance care planning documents </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When describing different documents, encourage the person to consider which document(s) are right for them.</a:t>
            </a:r>
          </a:p>
          <a:p>
            <a:pPr marL="171450" indent="-171450" eaLnBrk="1" fontAlgn="auto" hangingPunct="1">
              <a:spcBef>
                <a:spcPts val="0"/>
              </a:spcBef>
              <a:spcAft>
                <a:spcPts val="0"/>
              </a:spcAft>
              <a:buFont typeface="Arial" panose="020B0604020202020204" pitchFamily="34" charset="0"/>
              <a:buChar char="•"/>
              <a:defRPr/>
            </a:pPr>
            <a:r>
              <a:rPr lang="en-AU" dirty="0"/>
              <a:t>The ‘Education and resources to assist with your role’ </a:t>
            </a:r>
            <a:r>
              <a:rPr lang="en-AU" u="none" dirty="0"/>
              <a:t>slides lists </a:t>
            </a:r>
            <a:r>
              <a:rPr lang="en-AU" dirty="0"/>
              <a:t>some services to support people with completing advance care planning documents.</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65540" name="Slide Number Placeholder 3">
            <a:extLst>
              <a:ext uri="{FF2B5EF4-FFF2-40B4-BE49-F238E27FC236}">
                <a16:creationId xmlns:a16="http://schemas.microsoft.com/office/drawing/2014/main" id="{72848279-EF7C-A2F4-F4A3-F5908CC858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08FFD9-180C-4842-A3EC-331682295310}" type="slidenum">
              <a:rPr lang="en-AU" altLang="en-US">
                <a:latin typeface="Calibri" panose="020F0502020204030204" pitchFamily="34" charset="0"/>
              </a:rPr>
              <a:pPr/>
              <a:t>33</a:t>
            </a:fld>
            <a:endParaRPr lang="en-AU"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CD9E48C-FF68-155F-B21C-5783EEBE47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17853AF-2092-4644-A558-2FBC1FFFC856}"/>
              </a:ext>
            </a:extLst>
          </p:cNvPr>
          <p:cNvSpPr>
            <a:spLocks noGrp="1"/>
          </p:cNvSpPr>
          <p:nvPr>
            <p:ph type="body" idx="1"/>
          </p:nvPr>
        </p:nvSpPr>
        <p:spPr/>
        <p:txBody>
          <a:bodyPr/>
          <a:lstStyle/>
          <a:p>
            <a:pPr eaLnBrk="1" fontAlgn="auto" hangingPunct="1">
              <a:spcBef>
                <a:spcPts val="0"/>
              </a:spcBef>
              <a:spcAft>
                <a:spcPts val="0"/>
              </a:spcAft>
              <a:defRPr/>
            </a:pPr>
            <a:r>
              <a:rPr lang="en-AU" dirty="0"/>
              <a:t>WA Health has developed a set of principles to promote a common understanding of advance care planning and consistency in how health professionals support the process in WA. </a:t>
            </a:r>
          </a:p>
          <a:p>
            <a:pPr eaLnBrk="1" fontAlgn="auto" hangingPunct="1">
              <a:spcBef>
                <a:spcPts val="0"/>
              </a:spcBef>
              <a:spcAft>
                <a:spcPts val="0"/>
              </a:spcAft>
              <a:defRPr/>
            </a:pPr>
            <a:r>
              <a:rPr lang="en-AU" dirty="0"/>
              <a:t>Advance care planning is:</a:t>
            </a:r>
          </a:p>
          <a:p>
            <a:pPr marL="171450" indent="-171450" eaLnBrk="1" fontAlgn="auto" hangingPunct="1">
              <a:spcBef>
                <a:spcPts val="0"/>
              </a:spcBef>
              <a:spcAft>
                <a:spcPts val="0"/>
              </a:spcAft>
              <a:buFont typeface="Arial" panose="020B0604020202020204" pitchFamily="34" charset="0"/>
              <a:buChar char="•"/>
              <a:defRPr/>
            </a:pPr>
            <a:r>
              <a:rPr lang="en-AU" dirty="0"/>
              <a:t>is voluntary, person-centred, and focused on empowering people to have choice and control over their future medical treatment decisions</a:t>
            </a:r>
          </a:p>
          <a:p>
            <a:pPr marL="171450" indent="-171450" eaLnBrk="1" fontAlgn="auto" hangingPunct="1">
              <a:spcBef>
                <a:spcPts val="0"/>
              </a:spcBef>
              <a:spcAft>
                <a:spcPts val="0"/>
              </a:spcAft>
              <a:buFont typeface="Arial" panose="020B0604020202020204" pitchFamily="34" charset="0"/>
              <a:buChar char="•"/>
              <a:defRPr/>
            </a:pPr>
            <a:r>
              <a:rPr lang="en-AU" dirty="0"/>
              <a:t>is an ongoing process that a person can engage in at any time, and requires regular review allowing a person to make and change decisions as their circumstances and preferences change</a:t>
            </a:r>
          </a:p>
          <a:p>
            <a:pPr marL="171450" indent="-171450" eaLnBrk="1" fontAlgn="auto" hangingPunct="1">
              <a:spcBef>
                <a:spcPts val="0"/>
              </a:spcBef>
              <a:spcAft>
                <a:spcPts val="0"/>
              </a:spcAft>
              <a:buFont typeface="Arial" panose="020B0604020202020204" pitchFamily="34" charset="0"/>
              <a:buChar char="•"/>
              <a:defRPr/>
            </a:pPr>
            <a:r>
              <a:rPr lang="en-AU" dirty="0"/>
              <a:t>can be undertaken at any age and ideally commences before a person is unwell</a:t>
            </a:r>
          </a:p>
          <a:p>
            <a:pPr marL="171450" indent="-171450" eaLnBrk="1" fontAlgn="auto" hangingPunct="1">
              <a:spcBef>
                <a:spcPts val="0"/>
              </a:spcBef>
              <a:spcAft>
                <a:spcPts val="0"/>
              </a:spcAft>
              <a:buFont typeface="Arial" panose="020B0604020202020204" pitchFamily="34" charset="0"/>
              <a:buChar char="•"/>
              <a:defRPr/>
            </a:pPr>
            <a:r>
              <a:rPr lang="en-AU" dirty="0"/>
              <a:t>is inclusive and can involve as many, or as few, people a person chooses to involve (e.g. family, carers, friends, health professionals, legal professionals)</a:t>
            </a:r>
          </a:p>
          <a:p>
            <a:pPr eaLnBrk="1" fontAlgn="auto" hangingPunct="1">
              <a:spcBef>
                <a:spcPts val="0"/>
              </a:spcBef>
              <a:spcAft>
                <a:spcPts val="0"/>
              </a:spcAft>
              <a:defRPr/>
            </a:pPr>
            <a:endParaRPr lang="en-AU" dirty="0"/>
          </a:p>
        </p:txBody>
      </p:sp>
      <p:sp>
        <p:nvSpPr>
          <p:cNvPr id="12292" name="Slide Number Placeholder 3">
            <a:extLst>
              <a:ext uri="{FF2B5EF4-FFF2-40B4-BE49-F238E27FC236}">
                <a16:creationId xmlns:a16="http://schemas.microsoft.com/office/drawing/2014/main" id="{E98FF4E3-F070-450C-CB3A-C4F157B46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0B02D6-DF2A-4A14-9D3F-FCAB313285BE}" type="slidenum">
              <a:rPr lang="en-AU" altLang="en-US">
                <a:latin typeface="Calibri" panose="020F0502020204030204" pitchFamily="34" charset="0"/>
              </a:rPr>
              <a:pPr/>
              <a:t>7</a:t>
            </a:fld>
            <a:endParaRPr lang="en-AU"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5202DFC-9066-40C2-2F86-B8450A149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D7CBEF-78AF-4845-9ACF-634BDC195D27}"/>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A statutory advance care planning document (e.g. Advance Health Directive and Enduring Power of Guardianship) is the most formal way to record a person’s values, preferences and treatment decisions. Such documents are recognised under legislation and must:</a:t>
            </a:r>
          </a:p>
          <a:p>
            <a:pPr marL="628650" lvl="1" indent="-171450" eaLnBrk="1" fontAlgn="auto" hangingPunct="1">
              <a:spcBef>
                <a:spcPts val="0"/>
              </a:spcBef>
              <a:spcAft>
                <a:spcPts val="0"/>
              </a:spcAft>
              <a:buFont typeface="Arial" panose="020B0604020202020204" pitchFamily="34" charset="0"/>
              <a:buChar char="•"/>
              <a:defRPr/>
            </a:pPr>
            <a:r>
              <a:rPr lang="en-AU" dirty="0"/>
              <a:t>be made by an adult with capacity</a:t>
            </a:r>
          </a:p>
          <a:p>
            <a:pPr marL="628650" lvl="1" indent="-171450" eaLnBrk="1" fontAlgn="auto" hangingPunct="1">
              <a:spcBef>
                <a:spcPts val="0"/>
              </a:spcBef>
              <a:spcAft>
                <a:spcPts val="0"/>
              </a:spcAft>
              <a:buFont typeface="Arial" panose="020B0604020202020204" pitchFamily="34" charset="0"/>
              <a:buChar char="•"/>
              <a:defRPr/>
            </a:pPr>
            <a:r>
              <a:rPr lang="en-AU" dirty="0"/>
              <a:t>be made by the individual, not by someone else on their behalf</a:t>
            </a:r>
          </a:p>
          <a:p>
            <a:pPr marL="628650" lvl="1" indent="-171450" eaLnBrk="1" fontAlgn="auto" hangingPunct="1">
              <a:spcBef>
                <a:spcPts val="0"/>
              </a:spcBef>
              <a:spcAft>
                <a:spcPts val="0"/>
              </a:spcAft>
              <a:buFont typeface="Arial" panose="020B0604020202020204" pitchFamily="34" charset="0"/>
              <a:buChar char="•"/>
              <a:defRPr/>
            </a:pPr>
            <a:r>
              <a:rPr lang="en-AU" dirty="0"/>
              <a:t>meet formal witnessing and signing requirements.</a:t>
            </a:r>
          </a:p>
          <a:p>
            <a:pPr marL="171450" indent="-171450" eaLnBrk="1" fontAlgn="auto" hangingPunct="1">
              <a:spcBef>
                <a:spcPts val="0"/>
              </a:spcBef>
              <a:spcAft>
                <a:spcPts val="0"/>
              </a:spcAft>
              <a:buFont typeface="Arial" panose="020B0604020202020204" pitchFamily="34" charset="0"/>
              <a:buChar char="•"/>
              <a:defRPr/>
            </a:pPr>
            <a:r>
              <a:rPr lang="en-AU" dirty="0"/>
              <a:t>Because of these requirements, statutory documents have the strongest legal force and generally must be followed. </a:t>
            </a:r>
          </a:p>
          <a:p>
            <a:pPr eaLnBrk="1" fontAlgn="auto" hangingPunct="1">
              <a:spcBef>
                <a:spcPts val="0"/>
              </a:spcBef>
              <a:spcAft>
                <a:spcPts val="0"/>
              </a:spcAft>
              <a:defRPr/>
            </a:pPr>
            <a:endParaRPr lang="en-AU" dirty="0"/>
          </a:p>
        </p:txBody>
      </p:sp>
      <p:sp>
        <p:nvSpPr>
          <p:cNvPr id="67588" name="Slide Number Placeholder 3">
            <a:extLst>
              <a:ext uri="{FF2B5EF4-FFF2-40B4-BE49-F238E27FC236}">
                <a16:creationId xmlns:a16="http://schemas.microsoft.com/office/drawing/2014/main" id="{28ED555A-6422-B64B-DFF5-A5033AA1A9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1BD88F-8110-4E8B-BA04-C9BF7F7FB466}" type="slidenum">
              <a:rPr lang="en-AU" altLang="en-US">
                <a:latin typeface="Calibri" panose="020F0502020204030204" pitchFamily="34" charset="0"/>
              </a:rPr>
              <a:pPr/>
              <a:t>34</a:t>
            </a:fld>
            <a:endParaRPr lang="en-AU"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819E562-9B8F-9AFB-6277-D320CFC194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CB7A14-DB87-4AF4-8823-3A215B68A25D}"/>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Non-statutory documents are not recognised by specific legislation and do not carry the same legal force as a statutory document. In some cases, non-statutory documents may be recognised as a Common Law Directive. There can be significant difficulties in establishing that a particular Common Law Directive is valid at law and can be followed. For this reason, they are not recommended for making treatment decisions. </a:t>
            </a:r>
          </a:p>
          <a:p>
            <a:pPr marL="171450" indent="-171450" eaLnBrk="1" fontAlgn="auto" hangingPunct="1">
              <a:spcBef>
                <a:spcPts val="0"/>
              </a:spcBef>
              <a:spcAft>
                <a:spcPts val="0"/>
              </a:spcAft>
              <a:buFont typeface="Arial" panose="020B0604020202020204" pitchFamily="34" charset="0"/>
              <a:buChar char="•"/>
              <a:defRPr/>
            </a:pPr>
            <a:r>
              <a:rPr lang="en-AU" dirty="0"/>
              <a:t>However non-statutory documents are important in terms of having conversation with loved one who may become decision-makers on an individual’s behalf in the future. It facilitates answering the question "has your loved one ever talked to you about what kinds of care they would want should they be unable to make a decision themselves?"</a:t>
            </a:r>
          </a:p>
          <a:p>
            <a:pPr marL="171450" indent="-171450" eaLnBrk="1" fontAlgn="auto" hangingPunct="1">
              <a:spcBef>
                <a:spcPts val="0"/>
              </a:spcBef>
              <a:spcAft>
                <a:spcPts val="0"/>
              </a:spcAft>
              <a:buFont typeface="Arial" panose="020B0604020202020204" pitchFamily="34" charset="0"/>
              <a:buChar char="•"/>
              <a:defRPr/>
            </a:pPr>
            <a:r>
              <a:rPr lang="en-AU" dirty="0"/>
              <a:t>Individuals can consult a legal professional to ensure statutory documents related to advance care planning (and Common Law Directives if developed) are executed properly.</a:t>
            </a:r>
          </a:p>
          <a:p>
            <a:pPr eaLnBrk="1" fontAlgn="auto" hangingPunct="1">
              <a:spcBef>
                <a:spcPts val="0"/>
              </a:spcBef>
              <a:spcAft>
                <a:spcPts val="0"/>
              </a:spcAft>
              <a:defRPr/>
            </a:pPr>
            <a:endParaRPr lang="en-AU" dirty="0"/>
          </a:p>
        </p:txBody>
      </p:sp>
      <p:sp>
        <p:nvSpPr>
          <p:cNvPr id="69636" name="Slide Number Placeholder 3">
            <a:extLst>
              <a:ext uri="{FF2B5EF4-FFF2-40B4-BE49-F238E27FC236}">
                <a16:creationId xmlns:a16="http://schemas.microsoft.com/office/drawing/2014/main" id="{F24ACED4-966B-1D93-1239-45C94AA08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588670-405F-4033-B0C3-1383E5245B12}" type="slidenum">
              <a:rPr lang="en-AU" altLang="en-US">
                <a:latin typeface="Calibri" panose="020F0502020204030204" pitchFamily="34" charset="0"/>
              </a:rPr>
              <a:pPr/>
              <a:t>35</a:t>
            </a:fld>
            <a:endParaRPr lang="en-AU"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79234CB-2E53-D7AC-5013-636F12D711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CF34C4D-8480-4099-B6EB-63A84063F00C}"/>
              </a:ext>
            </a:extLst>
          </p:cNvPr>
          <p:cNvSpPr>
            <a:spLocks noGrp="1"/>
          </p:cNvSpPr>
          <p:nvPr>
            <p:ph type="body" idx="1"/>
          </p:nvPr>
        </p:nvSpPr>
        <p:spPr/>
        <p:txBody>
          <a:bodyPr/>
          <a:lstStyle/>
          <a:p>
            <a:pPr marL="171450" indent="-171450" eaLnBrk="1" fontAlgn="auto" hangingPunct="1">
              <a:spcBef>
                <a:spcPts val="0"/>
              </a:spcBef>
              <a:spcAft>
                <a:spcPts val="0"/>
              </a:spcAft>
              <a:defRPr/>
            </a:pPr>
            <a:r>
              <a:rPr lang="en-AU" dirty="0"/>
              <a:t>If a health professional has concerns in relation to the validity of an AHD or EPG, it is recommended they discuss their concerns with the person (if they have capacity). If they do not have capacity, then the health professional should:</a:t>
            </a:r>
          </a:p>
          <a:p>
            <a:pPr marL="628650" lvl="1" indent="-171450" eaLnBrk="1" fontAlgn="auto" hangingPunct="1">
              <a:spcBef>
                <a:spcPts val="0"/>
              </a:spcBef>
              <a:spcAft>
                <a:spcPts val="0"/>
              </a:spcAft>
              <a:buFont typeface="Arial" panose="020B0604020202020204" pitchFamily="34" charset="0"/>
              <a:buChar char="•"/>
              <a:defRPr/>
            </a:pPr>
            <a:r>
              <a:rPr lang="en-AU" dirty="0"/>
              <a:t>follow their organisation’s internal process for resolution of such concerns</a:t>
            </a:r>
          </a:p>
          <a:p>
            <a:pPr marL="628650" lvl="1" indent="-171450" eaLnBrk="1" fontAlgn="auto" hangingPunct="1">
              <a:spcBef>
                <a:spcPts val="0"/>
              </a:spcBef>
              <a:spcAft>
                <a:spcPts val="0"/>
              </a:spcAft>
              <a:buFont typeface="Arial" panose="020B0604020202020204" pitchFamily="34" charset="0"/>
              <a:buChar char="•"/>
              <a:defRPr/>
            </a:pPr>
            <a:r>
              <a:rPr lang="en-AU" dirty="0"/>
              <a:t>seek advice from </a:t>
            </a:r>
            <a:r>
              <a:rPr lang="en-AU" dirty="0" err="1"/>
              <a:t>thier</a:t>
            </a:r>
            <a:r>
              <a:rPr lang="en-AU" dirty="0"/>
              <a:t> professional association</a:t>
            </a:r>
          </a:p>
          <a:p>
            <a:pPr marL="628650" lvl="1" indent="-171450" eaLnBrk="1" fontAlgn="auto" hangingPunct="1">
              <a:spcBef>
                <a:spcPts val="0"/>
              </a:spcBef>
              <a:spcAft>
                <a:spcPts val="0"/>
              </a:spcAft>
              <a:buFont typeface="Arial" panose="020B0604020202020204" pitchFamily="34" charset="0"/>
              <a:buChar char="•"/>
              <a:defRPr/>
            </a:pPr>
            <a:r>
              <a:rPr lang="en-AU" dirty="0"/>
              <a:t>consider making an application to the State Administrative Tribunal (SAT) (</a:t>
            </a:r>
            <a:r>
              <a:rPr lang="en-AU" u="sng" dirty="0"/>
              <a:t>sat.justice.wa.gov.au</a:t>
            </a:r>
            <a:r>
              <a:rPr lang="en-AU" dirty="0"/>
              <a:t>) if there is any doubt about whether an Advance Health Directive or EPG applies in a given situation, and / or if concerns cannot be resolved.</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dirty="0"/>
              <a:t>The SAT is the organisation responsible for resolving concerns/conflicts in relation to either an Advance Health Directive or Enduring Power of Guardianship and can be contacted at any time if a health professional or family member has concerns in relation to an Advance Health Directive or Enduring Power of Guardianship.</a:t>
            </a:r>
          </a:p>
          <a:p>
            <a:pPr eaLnBrk="1" fontAlgn="auto" hangingPunct="1">
              <a:spcBef>
                <a:spcPts val="0"/>
              </a:spcBef>
              <a:spcAft>
                <a:spcPts val="0"/>
              </a:spcAft>
              <a:defRPr/>
            </a:pPr>
            <a:endParaRPr lang="en-AU" dirty="0"/>
          </a:p>
        </p:txBody>
      </p:sp>
      <p:sp>
        <p:nvSpPr>
          <p:cNvPr id="71684" name="Slide Number Placeholder 3">
            <a:extLst>
              <a:ext uri="{FF2B5EF4-FFF2-40B4-BE49-F238E27FC236}">
                <a16:creationId xmlns:a16="http://schemas.microsoft.com/office/drawing/2014/main" id="{1E47DCE4-564A-7203-A7BA-B51C588CB2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7B08F4-5768-4169-9B41-2812A4716822}" type="slidenum">
              <a:rPr lang="en-AU" altLang="en-US">
                <a:latin typeface="Calibri" panose="020F0502020204030204" pitchFamily="34" charset="0"/>
              </a:rPr>
              <a:pPr/>
              <a:t>36</a:t>
            </a:fld>
            <a:endParaRPr lang="en-AU"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8BEFE93-A7DF-FCC2-E9ED-905476875C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DEF7425-BEF3-435F-A2D5-AF9616BDC24B}"/>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AU" dirty="0"/>
              <a:t>Health professionals can support people to document values, beliefs and preferences by:</a:t>
            </a:r>
          </a:p>
          <a:p>
            <a:pPr marL="171450" indent="-171450" eaLnBrk="1" fontAlgn="auto" hangingPunct="1">
              <a:spcBef>
                <a:spcPts val="0"/>
              </a:spcBef>
              <a:spcAft>
                <a:spcPts val="0"/>
              </a:spcAft>
              <a:buFont typeface="Arial" panose="020B0604020202020204" pitchFamily="34" charset="0"/>
              <a:buChar char="•"/>
              <a:defRPr/>
            </a:pPr>
            <a:r>
              <a:rPr lang="en-AU" dirty="0"/>
              <a:t>discussing the options of different documents – noting which documents are statutory and which are not providing advice and guidance about treatment decisions to consider and the potential outcome(s) of their choices</a:t>
            </a:r>
          </a:p>
          <a:p>
            <a:pPr marL="171450" indent="-171450" eaLnBrk="1" fontAlgn="auto" hangingPunct="1">
              <a:spcBef>
                <a:spcPts val="0"/>
              </a:spcBef>
              <a:spcAft>
                <a:spcPts val="0"/>
              </a:spcAft>
              <a:buFont typeface="Arial" panose="020B0604020202020204" pitchFamily="34" charset="0"/>
              <a:buChar char="•"/>
              <a:defRPr/>
            </a:pPr>
            <a:r>
              <a:rPr lang="en-AU" dirty="0"/>
              <a:t>encouraging the person to write down their decisions about medical treatment in their own words</a:t>
            </a:r>
          </a:p>
          <a:p>
            <a:pPr marL="171450" indent="-171450" eaLnBrk="1" fontAlgn="auto" hangingPunct="1">
              <a:spcBef>
                <a:spcPts val="0"/>
              </a:spcBef>
              <a:spcAft>
                <a:spcPts val="0"/>
              </a:spcAft>
              <a:buFont typeface="Arial" panose="020B0604020202020204" pitchFamily="34" charset="0"/>
              <a:buChar char="•"/>
              <a:defRPr/>
            </a:pPr>
            <a:r>
              <a:rPr lang="en-AU" dirty="0"/>
              <a:t>offering written information for the person to take away and consider (including instructional guides for relevant documents)</a:t>
            </a:r>
          </a:p>
          <a:p>
            <a:pPr marL="171450" indent="-171450" eaLnBrk="1" fontAlgn="auto" hangingPunct="1">
              <a:spcBef>
                <a:spcPts val="0"/>
              </a:spcBef>
              <a:spcAft>
                <a:spcPts val="0"/>
              </a:spcAft>
              <a:buFont typeface="Arial" panose="020B0604020202020204" pitchFamily="34" charset="0"/>
              <a:buChar char="•"/>
              <a:defRPr/>
            </a:pPr>
            <a:r>
              <a:rPr lang="en-AU" dirty="0"/>
              <a:t>recommending the person seeks medical and/or legal professional assistance when completing a statutory document(s)</a:t>
            </a:r>
          </a:p>
          <a:p>
            <a:pPr marL="171450" indent="-171450" eaLnBrk="1" fontAlgn="auto" hangingPunct="1">
              <a:spcBef>
                <a:spcPts val="0"/>
              </a:spcBef>
              <a:spcAft>
                <a:spcPts val="0"/>
              </a:spcAft>
              <a:buFont typeface="Arial" panose="020B0604020202020204" pitchFamily="34" charset="0"/>
              <a:buChar char="•"/>
              <a:defRPr/>
            </a:pPr>
            <a:r>
              <a:rPr lang="en-AU" dirty="0"/>
              <a:t>refer people to relevant organisations for assistance</a:t>
            </a:r>
          </a:p>
          <a:p>
            <a:pPr marL="171450" indent="-171450" eaLnBrk="1" fontAlgn="auto" hangingPunct="1">
              <a:spcBef>
                <a:spcPts val="0"/>
              </a:spcBef>
              <a:spcAft>
                <a:spcPts val="0"/>
              </a:spcAft>
              <a:buFont typeface="Arial" panose="020B0604020202020204" pitchFamily="34" charset="0"/>
              <a:buChar char="•"/>
              <a:defRPr/>
            </a:pPr>
            <a:r>
              <a:rPr lang="en-AU" dirty="0"/>
              <a:t>encouraging a review of advance care planning document(s) every 2 years or when there are major changes to a person’s condition or health.</a:t>
            </a:r>
          </a:p>
          <a:p>
            <a:pPr eaLnBrk="1" fontAlgn="auto" hangingPunct="1">
              <a:spcBef>
                <a:spcPts val="0"/>
              </a:spcBef>
              <a:spcAft>
                <a:spcPts val="0"/>
              </a:spcAft>
              <a:buFont typeface="Arial" panose="020B0604020202020204" pitchFamily="34" charset="0"/>
              <a:buNone/>
              <a:defRPr/>
            </a:pP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When helping people decide which advance care planning documentation is right for them, it is useful to refer to the Hierarchy of treatment decision-makers (see earlier slide). This explains the order in which health professionals must consult decision-makers when seeking a treatment decision for a person who lacks capacity. Advance Health Directives are at the top of the hierarchy.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buFont typeface="Arial" panose="020B0604020202020204" pitchFamily="34" charset="0"/>
              <a:buNone/>
              <a:defRPr/>
            </a:pPr>
            <a:r>
              <a:rPr lang="en-AU" b="1" dirty="0"/>
              <a:t>Tips for supporting a person to document their decisions </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Find out about and stay up to date with advance care planning resources.</a:t>
            </a:r>
          </a:p>
          <a:p>
            <a:pPr marL="171450" indent="-171450" eaLnBrk="1" fontAlgn="auto" hangingPunct="1">
              <a:spcBef>
                <a:spcPts val="0"/>
              </a:spcBef>
              <a:spcAft>
                <a:spcPts val="0"/>
              </a:spcAft>
              <a:buFont typeface="Arial" panose="020B0604020202020204" pitchFamily="34" charset="0"/>
              <a:buChar char="•"/>
              <a:defRPr/>
            </a:pPr>
            <a:r>
              <a:rPr lang="en-AU" dirty="0"/>
              <a:t>Understand the differences between statutory and non-statutory advance care planning documents. </a:t>
            </a:r>
          </a:p>
          <a:p>
            <a:pPr eaLnBrk="1" fontAlgn="auto" hangingPunct="1">
              <a:spcBef>
                <a:spcPts val="0"/>
              </a:spcBef>
              <a:spcAft>
                <a:spcPts val="0"/>
              </a:spcAft>
              <a:defRPr/>
            </a:pPr>
            <a:endParaRPr lang="en-AU" dirty="0"/>
          </a:p>
        </p:txBody>
      </p:sp>
      <p:sp>
        <p:nvSpPr>
          <p:cNvPr id="73732" name="Slide Number Placeholder 3">
            <a:extLst>
              <a:ext uri="{FF2B5EF4-FFF2-40B4-BE49-F238E27FC236}">
                <a16:creationId xmlns:a16="http://schemas.microsoft.com/office/drawing/2014/main" id="{283D3312-3A9C-5B02-3C40-5FF4AB080F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A48410-58DD-47DA-9F3A-0595BFD58E38}" type="slidenum">
              <a:rPr lang="en-AU" altLang="en-US">
                <a:latin typeface="Calibri" panose="020F0502020204030204" pitchFamily="34" charset="0"/>
              </a:rPr>
              <a:pPr/>
              <a:t>37</a:t>
            </a:fld>
            <a:endParaRPr lang="en-AU"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BC6EAAF-BC55-D60A-4A6F-5E2E98A914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B559E9-9F77-4DF7-9AF2-5F235D6E5A86}"/>
              </a:ext>
            </a:extLst>
          </p:cNvPr>
          <p:cNvSpPr>
            <a:spLocks noGrp="1"/>
          </p:cNvSpPr>
          <p:nvPr>
            <p:ph type="body" idx="1"/>
          </p:nvPr>
        </p:nvSpPr>
        <p:spPr/>
        <p:txBody>
          <a:bodyPr/>
          <a:lstStyle/>
          <a:p>
            <a:pPr eaLnBrk="1" fontAlgn="auto" hangingPunct="1">
              <a:spcBef>
                <a:spcPts val="0"/>
              </a:spcBef>
              <a:spcAft>
                <a:spcPts val="0"/>
              </a:spcAft>
              <a:defRPr/>
            </a:pPr>
            <a:r>
              <a:rPr lang="en-AU" b="1" dirty="0"/>
              <a:t>Advance Health Directive </a:t>
            </a:r>
          </a:p>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Advance Health Directive (AHD) is a legal document completed by a competent adult with which contains decisions regarding future medical treatment. </a:t>
            </a:r>
          </a:p>
          <a:p>
            <a:pPr marL="171450" indent="-171450" eaLnBrk="1" fontAlgn="auto" hangingPunct="1">
              <a:spcBef>
                <a:spcPts val="0"/>
              </a:spcBef>
              <a:spcAft>
                <a:spcPts val="0"/>
              </a:spcAft>
              <a:buFont typeface="Arial" panose="020B0604020202020204" pitchFamily="34" charset="0"/>
              <a:buChar char="•"/>
              <a:defRPr/>
            </a:pPr>
            <a:r>
              <a:rPr lang="en-AU" dirty="0"/>
              <a:t>It specifies the treatment(s) for which consent is provided, refused or withdrawn under specific circumstances and only comes into effect if the person becomes incapable of making or communicating their decisions. </a:t>
            </a:r>
          </a:p>
          <a:p>
            <a:pPr marL="171450" indent="-171450" eaLnBrk="1" fontAlgn="auto" hangingPunct="1">
              <a:spcBef>
                <a:spcPts val="0"/>
              </a:spcBef>
              <a:spcAft>
                <a:spcPts val="0"/>
              </a:spcAft>
              <a:buFont typeface="Arial" panose="020B0604020202020204" pitchFamily="34" charset="0"/>
              <a:buChar char="•"/>
              <a:defRPr/>
            </a:pPr>
            <a:r>
              <a:rPr lang="en-AU" dirty="0"/>
              <a:t>The term ‘treatment’ includes medical, surgical and dental treatments, including palliative care and life-sustaining measures. </a:t>
            </a:r>
          </a:p>
          <a:p>
            <a:pPr marL="171450" indent="-171450" eaLnBrk="1" fontAlgn="auto" hangingPunct="1">
              <a:spcBef>
                <a:spcPts val="0"/>
              </a:spcBef>
              <a:spcAft>
                <a:spcPts val="0"/>
              </a:spcAft>
              <a:buFont typeface="Arial" panose="020B0604020202020204" pitchFamily="34" charset="0"/>
              <a:buChar char="•"/>
              <a:defRPr/>
            </a:pPr>
            <a:r>
              <a:rPr lang="en-AU" dirty="0"/>
              <a:t>An AHD would come into effect only if it applied to the treatment the person required and only if the person was unable to make reasoned judgements about a treatment decision at the time that the treatment was required. </a:t>
            </a:r>
          </a:p>
          <a:p>
            <a:pPr marL="171450" indent="-171450" eaLnBrk="1" fontAlgn="auto" hangingPunct="1">
              <a:spcBef>
                <a:spcPts val="0"/>
              </a:spcBef>
              <a:spcAft>
                <a:spcPts val="0"/>
              </a:spcAft>
              <a:buFont typeface="Arial" panose="020B0604020202020204" pitchFamily="34" charset="0"/>
              <a:buChar char="•"/>
              <a:defRPr/>
            </a:pPr>
            <a:r>
              <a:rPr lang="en-AU" dirty="0"/>
              <a:t>Health professionals should be familiar with the </a:t>
            </a:r>
            <a:r>
              <a:rPr lang="en-AU" dirty="0">
                <a:hlinkClick r:id="rId3"/>
              </a:rPr>
              <a:t>Guide to Making an Advance Health Directive in WA </a:t>
            </a:r>
            <a:r>
              <a:rPr lang="en-AU" dirty="0"/>
              <a:t>(available from health.wa.gov.au/AHD) for instructions on how to complete an AHD. </a:t>
            </a:r>
          </a:p>
          <a:p>
            <a:pPr eaLnBrk="1" fontAlgn="auto" hangingPunct="1">
              <a:spcBef>
                <a:spcPts val="0"/>
              </a:spcBef>
              <a:spcAft>
                <a:spcPts val="0"/>
              </a:spcAft>
              <a:defRPr/>
            </a:pPr>
            <a:r>
              <a:rPr lang="en-AU" b="1" dirty="0"/>
              <a:t>Enduring Power of Guardianship</a:t>
            </a: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Enduring Power of Guardianship (EPG) is a legal document in which a person nominates an enduring guardian to make personal, lifestyle and treatment decisions on their behalf in the event that they are unable to make reasonable judgments about these matters in future. </a:t>
            </a:r>
          </a:p>
          <a:p>
            <a:pPr marL="171450" indent="-171450" eaLnBrk="1" fontAlgn="auto" hangingPunct="1">
              <a:spcBef>
                <a:spcPts val="0"/>
              </a:spcBef>
              <a:spcAft>
                <a:spcPts val="0"/>
              </a:spcAft>
              <a:buFont typeface="Arial" panose="020B0604020202020204" pitchFamily="34" charset="0"/>
              <a:buChar char="•"/>
              <a:defRPr/>
            </a:pPr>
            <a:r>
              <a:rPr lang="en-AU" dirty="0"/>
              <a:t>An EPG is different from an Enduring Power of Attorney (see below), which relates to financial and property matters. </a:t>
            </a:r>
          </a:p>
          <a:p>
            <a:pPr marL="171450" indent="-171450" eaLnBrk="1" fontAlgn="auto" hangingPunct="1">
              <a:spcBef>
                <a:spcPts val="0"/>
              </a:spcBef>
              <a:spcAft>
                <a:spcPts val="0"/>
              </a:spcAft>
              <a:buFont typeface="Arial" panose="020B0604020202020204" pitchFamily="34" charset="0"/>
              <a:buChar char="•"/>
              <a:defRPr/>
            </a:pPr>
            <a:r>
              <a:rPr lang="en-AU" dirty="0"/>
              <a:t>A person can have more than one enduring guardian. However, if more than one enduring guardian is appointed, these individuals must act jointly, which means they must reach agreement on any decisions they make on the person’s behalf</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buFont typeface="Arial" panose="020B0604020202020204" pitchFamily="34" charset="0"/>
              <a:buNone/>
              <a:defRPr/>
            </a:pPr>
            <a:r>
              <a:rPr lang="en-AU" dirty="0"/>
              <a:t>Note – a person can have both an EPG and an AHD</a:t>
            </a:r>
          </a:p>
          <a:p>
            <a:pPr eaLnBrk="1" fontAlgn="auto" hangingPunct="1">
              <a:spcBef>
                <a:spcPts val="0"/>
              </a:spcBef>
              <a:spcAft>
                <a:spcPts val="0"/>
              </a:spcAft>
              <a:defRPr/>
            </a:pPr>
            <a:r>
              <a:rPr lang="en-AU" b="1" dirty="0"/>
              <a:t>My Values and Preference Form: Planning for my future care</a:t>
            </a:r>
          </a:p>
          <a:p>
            <a:pPr marL="171450" indent="-171450" eaLnBrk="1" fontAlgn="auto" hangingPunct="1">
              <a:spcBef>
                <a:spcPts val="0"/>
              </a:spcBef>
              <a:spcAft>
                <a:spcPts val="0"/>
              </a:spcAft>
              <a:buFont typeface="Arial" panose="020B0604020202020204" pitchFamily="34" charset="0"/>
              <a:buChar char="•"/>
              <a:defRPr/>
            </a:pPr>
            <a:r>
              <a:rPr lang="en-AU" dirty="0"/>
              <a:t>Type of document: Non- statutory</a:t>
            </a:r>
          </a:p>
          <a:p>
            <a:pPr marL="171450" indent="-171450" eaLnBrk="1" fontAlgn="auto" hangingPunct="1">
              <a:spcBef>
                <a:spcPts val="0"/>
              </a:spcBef>
              <a:spcAft>
                <a:spcPts val="0"/>
              </a:spcAft>
              <a:buFont typeface="Arial" panose="020B0604020202020204" pitchFamily="34" charset="0"/>
              <a:buChar char="•"/>
              <a:defRPr/>
            </a:pPr>
            <a:r>
              <a:rPr lang="en-AU" dirty="0"/>
              <a:t>A Values and Preferences Form is a statement of a person’s values, preferences and wishes in relation to their future health and care. </a:t>
            </a:r>
          </a:p>
          <a:p>
            <a:pPr marL="171450" indent="-171450" eaLnBrk="1" fontAlgn="auto" hangingPunct="1">
              <a:spcBef>
                <a:spcPts val="0"/>
              </a:spcBef>
              <a:spcAft>
                <a:spcPts val="0"/>
              </a:spcAft>
              <a:buFont typeface="Arial" panose="020B0604020202020204" pitchFamily="34" charset="0"/>
              <a:buChar char="•"/>
              <a:defRPr/>
            </a:pPr>
            <a:r>
              <a:rPr lang="en-AU" dirty="0"/>
              <a:t>Wishes may not necessarily be health-related but will guide treating health professionals, enduring guardian(s), family members and carers in how a person wishes to be treated, including any special preferences, requests or messages. </a:t>
            </a:r>
          </a:p>
          <a:p>
            <a:pPr marL="171450" indent="-171450" eaLnBrk="1" fontAlgn="auto" hangingPunct="1">
              <a:spcBef>
                <a:spcPts val="0"/>
              </a:spcBef>
              <a:spcAft>
                <a:spcPts val="0"/>
              </a:spcAft>
              <a:buFont typeface="Arial" panose="020B0604020202020204" pitchFamily="34" charset="0"/>
              <a:buChar char="•"/>
              <a:defRPr/>
            </a:pPr>
            <a:r>
              <a:rPr lang="en-AU" dirty="0"/>
              <a:t>In some cases, this may be considered a valid Common Law Directive – although this is not the recommended format to make treatment decisions.</a:t>
            </a:r>
          </a:p>
          <a:p>
            <a:pPr marL="171450" indent="-171450" eaLnBrk="1" fontAlgn="auto" hangingPunct="1">
              <a:spcBef>
                <a:spcPts val="0"/>
              </a:spcBef>
              <a:spcAft>
                <a:spcPts val="0"/>
              </a:spcAft>
              <a:buFont typeface="Arial" panose="020B0604020202020204" pitchFamily="34" charset="0"/>
              <a:buChar char="•"/>
              <a:defRPr/>
            </a:pPr>
            <a:r>
              <a:rPr lang="en-AU" dirty="0"/>
              <a:t>The questions in this form are the same as the ‘Values and preferences’ section of the Advance Health Directive. If people are not yet ready to complete a full Advance Health Directive with formal witnessing and signing requirements, they may like to start with a Values and Preferences Form. They can then use this information when completing an Advance Health Directive if/when they decide to do so.</a:t>
            </a:r>
          </a:p>
          <a:p>
            <a:pPr eaLnBrk="1" fontAlgn="auto" hangingPunct="1">
              <a:spcBef>
                <a:spcPts val="0"/>
              </a:spcBef>
              <a:spcAft>
                <a:spcPts val="0"/>
              </a:spcAft>
              <a:buFont typeface="Arial" panose="020B0604020202020204" pitchFamily="34" charset="0"/>
              <a:buNone/>
              <a:defRPr/>
            </a:pPr>
            <a:endParaRPr lang="en-AU" dirty="0"/>
          </a:p>
          <a:p>
            <a:pPr eaLnBrk="1" fontAlgn="auto" hangingPunct="1">
              <a:spcBef>
                <a:spcPts val="0"/>
              </a:spcBef>
              <a:spcAft>
                <a:spcPts val="0"/>
              </a:spcAft>
              <a:buFont typeface="Arial" panose="020B0604020202020204" pitchFamily="34" charset="0"/>
              <a:buNone/>
              <a:defRPr/>
            </a:pPr>
            <a:r>
              <a:rPr lang="en-AU" b="1" i="1" dirty="0"/>
              <a:t>*Each of these documents are now presented on individual slides if you session requires more in-depth discussion of each.</a:t>
            </a:r>
          </a:p>
        </p:txBody>
      </p:sp>
      <p:sp>
        <p:nvSpPr>
          <p:cNvPr id="75780" name="Slide Number Placeholder 3">
            <a:extLst>
              <a:ext uri="{FF2B5EF4-FFF2-40B4-BE49-F238E27FC236}">
                <a16:creationId xmlns:a16="http://schemas.microsoft.com/office/drawing/2014/main" id="{DC04DFEA-F7BB-4B23-5DBD-BB548C2317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8DA1F2-EA0F-4BDC-8E39-D31633C95E4E}" type="slidenum">
              <a:rPr lang="en-AU" altLang="en-US">
                <a:latin typeface="Calibri" panose="020F0502020204030204" pitchFamily="34" charset="0"/>
              </a:rPr>
              <a:pPr/>
              <a:t>38</a:t>
            </a:fld>
            <a:endParaRPr lang="en-AU"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76A575A-9D71-3351-AF79-900B01AB79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E5D299-C471-4627-AB6D-73111CA4DE71}"/>
              </a:ext>
            </a:extLst>
          </p:cNvPr>
          <p:cNvSpPr>
            <a:spLocks noGrp="1"/>
          </p:cNvSpPr>
          <p:nvPr>
            <p:ph type="body" idx="1"/>
          </p:nvPr>
        </p:nvSpPr>
        <p:spPr/>
        <p:txBody>
          <a:bodyPr/>
          <a:lstStyle/>
          <a:p>
            <a:pPr eaLnBrk="1" fontAlgn="auto" hangingPunct="1">
              <a:spcBef>
                <a:spcPts val="0"/>
              </a:spcBef>
              <a:spcAft>
                <a:spcPts val="0"/>
              </a:spcAft>
              <a:defRPr/>
            </a:pPr>
            <a:r>
              <a:rPr lang="en-AU" b="1" dirty="0"/>
              <a:t>Advance Health Directive </a:t>
            </a:r>
          </a:p>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Advance Health Directive (AHD) is a legal document completed by a competent adult with which contains decisions regarding future medical treatment. </a:t>
            </a:r>
          </a:p>
          <a:p>
            <a:pPr marL="171450" indent="-171450" eaLnBrk="1" fontAlgn="auto" hangingPunct="1">
              <a:spcBef>
                <a:spcPts val="0"/>
              </a:spcBef>
              <a:spcAft>
                <a:spcPts val="0"/>
              </a:spcAft>
              <a:buFont typeface="Arial" panose="020B0604020202020204" pitchFamily="34" charset="0"/>
              <a:buChar char="•"/>
              <a:defRPr/>
            </a:pPr>
            <a:r>
              <a:rPr lang="en-AU" dirty="0"/>
              <a:t>It specifies the treatment(s) for which consent is provided, refused or withdrawn under specific circumstances and only comes into effect if the person becomes incapable of making or communicating their decisions. The term ‘treatment’ includes medical, surgical and dental treatments, including palliative care and life-sustaining measures. </a:t>
            </a:r>
          </a:p>
          <a:p>
            <a:pPr marL="171450" indent="-171450" eaLnBrk="1" fontAlgn="auto" hangingPunct="1">
              <a:spcBef>
                <a:spcPts val="0"/>
              </a:spcBef>
              <a:spcAft>
                <a:spcPts val="0"/>
              </a:spcAft>
              <a:buFont typeface="Arial" panose="020B0604020202020204" pitchFamily="34" charset="0"/>
              <a:buChar char="•"/>
              <a:defRPr/>
            </a:pPr>
            <a:r>
              <a:rPr lang="en-AU" dirty="0"/>
              <a:t>An AHD would come into effect only if it applied to the treatment the person required and only if the person was unable to make reasoned judgements about a treatment decision at the time that the treatment was required. </a:t>
            </a:r>
          </a:p>
          <a:p>
            <a:pPr marL="171450" indent="-171450" eaLnBrk="1" fontAlgn="auto" hangingPunct="1">
              <a:spcBef>
                <a:spcPts val="0"/>
              </a:spcBef>
              <a:spcAft>
                <a:spcPts val="0"/>
              </a:spcAft>
              <a:buFont typeface="Arial" panose="020B0604020202020204" pitchFamily="34" charset="0"/>
              <a:buChar char="•"/>
              <a:defRPr/>
            </a:pPr>
            <a:r>
              <a:rPr lang="en-AU" dirty="0"/>
              <a:t>Health professionals should be familiar with the </a:t>
            </a:r>
            <a:r>
              <a:rPr lang="en-AU" dirty="0">
                <a:hlinkClick r:id="rId3"/>
              </a:rPr>
              <a:t>Guide to Making an Advance Health Directive in WA </a:t>
            </a:r>
            <a:r>
              <a:rPr lang="en-AU" dirty="0"/>
              <a:t>(available from health.wa.gov.au/AHD) for instructions on how to complete an AHD.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dirty="0"/>
              <a:t>An Advance Health Directive cannot be used to: </a:t>
            </a:r>
          </a:p>
          <a:p>
            <a:pPr eaLnBrk="1" fontAlgn="auto" hangingPunct="1">
              <a:spcBef>
                <a:spcPts val="0"/>
              </a:spcBef>
              <a:spcAft>
                <a:spcPts val="0"/>
              </a:spcAft>
              <a:defRPr/>
            </a:pPr>
            <a:r>
              <a:rPr lang="en-AU" dirty="0"/>
              <a:t>• request voluntary assisted dying as this requires a person to have decision-making capacity throughout the entire process (individuals who are considering VAD can be referred to the WA VAD Statewide Care Navigator Service for support - email </a:t>
            </a:r>
            <a:r>
              <a:rPr lang="en-AU" u="sng" dirty="0"/>
              <a:t>VADcarenavigator@health.wa.gov.au </a:t>
            </a:r>
            <a:r>
              <a:rPr lang="en-AU" dirty="0"/>
              <a:t>or call 9431 2755) </a:t>
            </a:r>
          </a:p>
          <a:p>
            <a:pPr eaLnBrk="1" fontAlgn="auto" hangingPunct="1">
              <a:spcBef>
                <a:spcPts val="0"/>
              </a:spcBef>
              <a:spcAft>
                <a:spcPts val="0"/>
              </a:spcAft>
              <a:defRPr/>
            </a:pPr>
            <a:r>
              <a:rPr lang="en-AU" dirty="0"/>
              <a:t>• request or authorise a health professional to take active steps to unnaturally end life </a:t>
            </a:r>
          </a:p>
          <a:p>
            <a:pPr eaLnBrk="1" fontAlgn="auto" hangingPunct="1">
              <a:spcBef>
                <a:spcPts val="0"/>
              </a:spcBef>
              <a:spcAft>
                <a:spcPts val="0"/>
              </a:spcAft>
              <a:defRPr/>
            </a:pPr>
            <a:r>
              <a:rPr lang="en-AU" dirty="0"/>
              <a:t>• request specific interventions that are not clinically indicated </a:t>
            </a:r>
          </a:p>
          <a:p>
            <a:pPr eaLnBrk="1" fontAlgn="auto" hangingPunct="1">
              <a:spcBef>
                <a:spcPts val="0"/>
              </a:spcBef>
              <a:spcAft>
                <a:spcPts val="0"/>
              </a:spcAft>
              <a:defRPr/>
            </a:pPr>
            <a:r>
              <a:rPr lang="en-AU" dirty="0"/>
              <a:t>• request treatment that is considered to be medically futile </a:t>
            </a:r>
          </a:p>
          <a:p>
            <a:pPr eaLnBrk="1" fontAlgn="auto" hangingPunct="1">
              <a:spcBef>
                <a:spcPts val="0"/>
              </a:spcBef>
              <a:spcAft>
                <a:spcPts val="0"/>
              </a:spcAft>
              <a:defRPr/>
            </a:pPr>
            <a:r>
              <a:rPr lang="en-AU" dirty="0"/>
              <a:t>• record wishes about organ and tissue donation - an AHD is ineffective after death.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Note – a person can have both an EPG and an AHD</a:t>
            </a:r>
          </a:p>
          <a:p>
            <a:pPr eaLnBrk="1" fontAlgn="auto" hangingPunct="1">
              <a:spcBef>
                <a:spcPts val="0"/>
              </a:spcBef>
              <a:spcAft>
                <a:spcPts val="0"/>
              </a:spcAft>
              <a:defRPr/>
            </a:pPr>
            <a:endParaRPr lang="en-AU" dirty="0"/>
          </a:p>
        </p:txBody>
      </p:sp>
      <p:sp>
        <p:nvSpPr>
          <p:cNvPr id="77828" name="Slide Number Placeholder 3">
            <a:extLst>
              <a:ext uri="{FF2B5EF4-FFF2-40B4-BE49-F238E27FC236}">
                <a16:creationId xmlns:a16="http://schemas.microsoft.com/office/drawing/2014/main" id="{C816D5C2-73E0-395C-6672-42280A06A5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6D6D15-FAE0-4C7E-99C9-77614F9B6671}" type="slidenum">
              <a:rPr lang="en-AU" altLang="en-US">
                <a:latin typeface="Calibri" panose="020F0502020204030204" pitchFamily="34" charset="0"/>
              </a:rPr>
              <a:pPr/>
              <a:t>39</a:t>
            </a:fld>
            <a:endParaRPr lang="en-AU"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D12FFF1-8AF8-F0BE-B148-7087592A39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B8F4479-F1B8-47D5-A6E6-C6D918D2ABB7}"/>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Enduring Power of Guardianship (EPG) is a legal document in which a person nominates an enduring guardian to make personal, lifestyle and treatment decisions on their behalf in the event that they are unable to make reasonable judgments about these matters in future. </a:t>
            </a:r>
          </a:p>
          <a:p>
            <a:pPr marL="171450" indent="-171450" eaLnBrk="1" fontAlgn="auto" hangingPunct="1">
              <a:spcBef>
                <a:spcPts val="0"/>
              </a:spcBef>
              <a:spcAft>
                <a:spcPts val="0"/>
              </a:spcAft>
              <a:buFont typeface="Arial" panose="020B0604020202020204" pitchFamily="34" charset="0"/>
              <a:buChar char="•"/>
              <a:defRPr/>
            </a:pPr>
            <a:r>
              <a:rPr lang="en-AU" dirty="0"/>
              <a:t>An EPG is different from an Enduring Power of Attorney, which relates to financial and property matters. </a:t>
            </a:r>
          </a:p>
          <a:p>
            <a:pPr marL="171450" indent="-171450" eaLnBrk="1" fontAlgn="auto" hangingPunct="1">
              <a:spcBef>
                <a:spcPts val="0"/>
              </a:spcBef>
              <a:spcAft>
                <a:spcPts val="0"/>
              </a:spcAft>
              <a:buFont typeface="Arial" panose="020B0604020202020204" pitchFamily="34" charset="0"/>
              <a:buChar char="•"/>
              <a:defRPr/>
            </a:pPr>
            <a:r>
              <a:rPr lang="en-AU" dirty="0"/>
              <a:t>A person can have more than one enduring guardian. However, if more than one enduring guardian is appointed, these individuals must act jointly, which means they must reach agreement on any decisions they make on the person’s behalf</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Note – a person can have both an EPG and an AHD</a:t>
            </a:r>
          </a:p>
          <a:p>
            <a:pPr eaLnBrk="1" fontAlgn="auto" hangingPunct="1">
              <a:spcBef>
                <a:spcPts val="0"/>
              </a:spcBef>
              <a:spcAft>
                <a:spcPts val="0"/>
              </a:spcAft>
              <a:defRPr/>
            </a:pPr>
            <a:endParaRPr lang="en-AU" dirty="0"/>
          </a:p>
        </p:txBody>
      </p:sp>
      <p:sp>
        <p:nvSpPr>
          <p:cNvPr id="79876" name="Slide Number Placeholder 3">
            <a:extLst>
              <a:ext uri="{FF2B5EF4-FFF2-40B4-BE49-F238E27FC236}">
                <a16:creationId xmlns:a16="http://schemas.microsoft.com/office/drawing/2014/main" id="{7A9F8516-2015-0104-9BEA-1A6FA6BD64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177E92-DB2B-41A2-9BD7-BE1BCE21EE1C}" type="slidenum">
              <a:rPr lang="en-AU" altLang="en-US">
                <a:latin typeface="Calibri" panose="020F0502020204030204" pitchFamily="34" charset="0"/>
              </a:rPr>
              <a:pPr/>
              <a:t>40</a:t>
            </a:fld>
            <a:endParaRPr lang="en-AU"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32739211-CD52-F389-65D5-8E4332521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AE9B85-F034-4EF0-B957-EB53B8E4D8EA}"/>
              </a:ext>
            </a:extLst>
          </p:cNvPr>
          <p:cNvSpPr>
            <a:spLocks noGrp="1"/>
          </p:cNvSpPr>
          <p:nvPr>
            <p:ph type="body" idx="1"/>
          </p:nvPr>
        </p:nvSpPr>
        <p:spPr/>
        <p:txBody>
          <a:bodyPr/>
          <a:lstStyle/>
          <a:p>
            <a:pPr eaLnBrk="1" fontAlgn="auto" hangingPunct="1">
              <a:spcBef>
                <a:spcPts val="0"/>
              </a:spcBef>
              <a:spcAft>
                <a:spcPts val="0"/>
              </a:spcAft>
              <a:defRPr/>
            </a:pPr>
            <a:r>
              <a:rPr lang="en-AU" b="1" dirty="0"/>
              <a:t>My Values and Preference Form: Planning for my future care</a:t>
            </a:r>
          </a:p>
          <a:p>
            <a:pPr marL="171450" indent="-171450" eaLnBrk="1" fontAlgn="auto" hangingPunct="1">
              <a:spcBef>
                <a:spcPts val="0"/>
              </a:spcBef>
              <a:spcAft>
                <a:spcPts val="0"/>
              </a:spcAft>
              <a:buFont typeface="Arial" panose="020B0604020202020204" pitchFamily="34" charset="0"/>
              <a:buChar char="•"/>
              <a:defRPr/>
            </a:pPr>
            <a:r>
              <a:rPr lang="en-AU" dirty="0"/>
              <a:t>Type of document: Non- statutory</a:t>
            </a:r>
          </a:p>
          <a:p>
            <a:pPr marL="171450" indent="-171450" eaLnBrk="1" fontAlgn="auto" hangingPunct="1">
              <a:spcBef>
                <a:spcPts val="0"/>
              </a:spcBef>
              <a:spcAft>
                <a:spcPts val="0"/>
              </a:spcAft>
              <a:buFont typeface="Arial" panose="020B0604020202020204" pitchFamily="34" charset="0"/>
              <a:buChar char="•"/>
              <a:defRPr/>
            </a:pPr>
            <a:r>
              <a:rPr lang="en-AU" dirty="0"/>
              <a:t>A Values and Preferences Form is a statement of a person’s values, preferences and wishes in relation to their future health and care. </a:t>
            </a:r>
          </a:p>
          <a:p>
            <a:pPr marL="171450" indent="-171450" eaLnBrk="1" fontAlgn="auto" hangingPunct="1">
              <a:spcBef>
                <a:spcPts val="0"/>
              </a:spcBef>
              <a:spcAft>
                <a:spcPts val="0"/>
              </a:spcAft>
              <a:buFont typeface="Arial" panose="020B0604020202020204" pitchFamily="34" charset="0"/>
              <a:buChar char="•"/>
              <a:defRPr/>
            </a:pPr>
            <a:r>
              <a:rPr lang="en-AU" dirty="0"/>
              <a:t>Wishes may not necessarily be health-related but will guide treating health professionals, enduring guardian(s), family members and carers in how a person wishes to be treated, including any special preferences, requests or messages. </a:t>
            </a:r>
          </a:p>
          <a:p>
            <a:pPr marL="171450" indent="-171450" eaLnBrk="1" fontAlgn="auto" hangingPunct="1">
              <a:spcBef>
                <a:spcPts val="0"/>
              </a:spcBef>
              <a:spcAft>
                <a:spcPts val="0"/>
              </a:spcAft>
              <a:buFont typeface="Arial" panose="020B0604020202020204" pitchFamily="34" charset="0"/>
              <a:buChar char="•"/>
              <a:defRPr/>
            </a:pPr>
            <a:r>
              <a:rPr lang="en-AU" dirty="0"/>
              <a:t>In some cases, this may be considered a valid Common Law Directive – although this is not the recommended format to make treatment decisions.</a:t>
            </a:r>
          </a:p>
          <a:p>
            <a:pPr marL="171450" indent="-171450" eaLnBrk="1" fontAlgn="auto" hangingPunct="1">
              <a:spcBef>
                <a:spcPts val="0"/>
              </a:spcBef>
              <a:spcAft>
                <a:spcPts val="0"/>
              </a:spcAft>
              <a:buFont typeface="Arial" panose="020B0604020202020204" pitchFamily="34" charset="0"/>
              <a:buChar char="•"/>
              <a:defRPr/>
            </a:pPr>
            <a:r>
              <a:rPr lang="en-AU" dirty="0"/>
              <a:t>The questions in this form are the same as the ‘Values and preferences’ section of the Advance Health Directive. If people are not yet ready to complete a full Advance Health Directive with formal witnessing and signing requirements, they may like to start with a Values and Preferences Form. They can then use this information when completing an Advance Health Directive if/when they decide to do so.</a:t>
            </a:r>
          </a:p>
          <a:p>
            <a:pPr eaLnBrk="1" fontAlgn="auto" hangingPunct="1">
              <a:spcBef>
                <a:spcPts val="0"/>
              </a:spcBef>
              <a:spcAft>
                <a:spcPts val="0"/>
              </a:spcAft>
              <a:defRPr/>
            </a:pPr>
            <a:endParaRPr lang="en-AU" dirty="0"/>
          </a:p>
        </p:txBody>
      </p:sp>
      <p:sp>
        <p:nvSpPr>
          <p:cNvPr id="81924" name="Slide Number Placeholder 3">
            <a:extLst>
              <a:ext uri="{FF2B5EF4-FFF2-40B4-BE49-F238E27FC236}">
                <a16:creationId xmlns:a16="http://schemas.microsoft.com/office/drawing/2014/main" id="{2BE392F6-7DD7-900F-39A2-BCABBE7AC6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936DDF-B048-4335-B0A1-3EE227F2B984}" type="slidenum">
              <a:rPr lang="en-AU" altLang="en-US">
                <a:latin typeface="Calibri" panose="020F0502020204030204" pitchFamily="34" charset="0"/>
              </a:rPr>
              <a:pPr/>
              <a:t>41</a:t>
            </a:fld>
            <a:endParaRPr lang="en-AU"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F09A60F-14A5-AEC2-D0E4-11927CE4E2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CE9F3B4-D333-2012-C361-698D888FA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dirty="0"/>
              <a:t>https://www.advancecareplanning.org.au/__data/assets/pdf_file/0029/178427/advance-care-plan_full-name.pdf</a:t>
            </a:r>
          </a:p>
          <a:p>
            <a:pPr eaLnBrk="1" hangingPunct="1">
              <a:spcBef>
                <a:spcPct val="0"/>
              </a:spcBef>
            </a:pPr>
            <a:r>
              <a:rPr lang="en-AU" altLang="en-US" b="1" dirty="0"/>
              <a:t>Type of document:</a:t>
            </a:r>
            <a:r>
              <a:rPr lang="en-AU" altLang="en-US" dirty="0"/>
              <a:t> Non-statutory</a:t>
            </a:r>
          </a:p>
          <a:p>
            <a:pPr eaLnBrk="1" hangingPunct="1">
              <a:spcBef>
                <a:spcPct val="0"/>
              </a:spcBef>
            </a:pPr>
            <a:r>
              <a:rPr lang="en-AU" altLang="en-US" dirty="0"/>
              <a:t>An Advance Care Plan for someone with insufficient decision-making capacity is an advance care plan that can be completed by a person’s recognised decision-maker(s) (i.e. person highest on the Hierarchy of treatment decision-makers who is available and willing to make decisions) who has a close and continuing relationship with the person. This plan can be used to guide decision-makers and health professionals when making medical treatment decisions on behalf of the person, if the person does not have an Advance Health Directive or Values and Preferences Form. It should only be used when a person no longer has sufficient decision-making capacity to complete an Advance Health Directive or Values and Preference Form. This form cannot be used to give legal consent to, or refusal of treatment. </a:t>
            </a:r>
          </a:p>
          <a:p>
            <a:pPr eaLnBrk="1" hangingPunct="1">
              <a:spcBef>
                <a:spcPct val="0"/>
              </a:spcBef>
            </a:pPr>
            <a:endParaRPr lang="en-AU" altLang="en-US" dirty="0"/>
          </a:p>
          <a:p>
            <a:pPr eaLnBrk="1" hangingPunct="1">
              <a:spcBef>
                <a:spcPct val="0"/>
              </a:spcBef>
            </a:pPr>
            <a:r>
              <a:rPr lang="en-AU" altLang="en-US" dirty="0"/>
              <a:t>Ww2.health.wa.gov.au/Articles/F_I/Goals-of-patient-care</a:t>
            </a:r>
          </a:p>
          <a:p>
            <a:pPr eaLnBrk="1" hangingPunct="1">
              <a:spcBef>
                <a:spcPct val="0"/>
              </a:spcBef>
            </a:pPr>
            <a:r>
              <a:rPr lang="en-AU" altLang="en-US" b="1" dirty="0"/>
              <a:t>Type</a:t>
            </a:r>
            <a:r>
              <a:rPr lang="en-AU" altLang="en-US" b="1" i="1" dirty="0"/>
              <a:t> of document: </a:t>
            </a:r>
            <a:r>
              <a:rPr lang="en-AU" altLang="en-US" i="1" dirty="0"/>
              <a:t>Non-statutory</a:t>
            </a:r>
            <a:endParaRPr lang="en-AU" altLang="en-US" dirty="0"/>
          </a:p>
          <a:p>
            <a:pPr eaLnBrk="1" hangingPunct="1">
              <a:spcBef>
                <a:spcPct val="0"/>
              </a:spcBef>
            </a:pPr>
            <a:r>
              <a:rPr lang="en-AU" altLang="en-US" u="sng" dirty="0"/>
              <a:t>Goals of Patient Care</a:t>
            </a:r>
            <a:r>
              <a:rPr lang="en-AU" altLang="en-US" dirty="0"/>
              <a:t> (</a:t>
            </a:r>
            <a:r>
              <a:rPr lang="en-AU" altLang="en-US" dirty="0" err="1"/>
              <a:t>GoPC</a:t>
            </a:r>
            <a:r>
              <a:rPr lang="en-AU" altLang="en-US" dirty="0"/>
              <a:t>) establishes the most medically appropriate, realistic, agreed goal of patient care that will apply in the event of clinical deterioration, during an episode of care. </a:t>
            </a:r>
            <a:r>
              <a:rPr lang="en-AU" altLang="en-US" dirty="0" err="1"/>
              <a:t>GoPC</a:t>
            </a:r>
            <a:r>
              <a:rPr lang="en-AU" altLang="en-US" dirty="0"/>
              <a:t> and advance care planning are separate but related processes. A </a:t>
            </a:r>
            <a:r>
              <a:rPr lang="en-AU" altLang="en-US" dirty="0" err="1"/>
              <a:t>GoPC</a:t>
            </a:r>
            <a:r>
              <a:rPr lang="en-AU" altLang="en-US" dirty="0"/>
              <a:t> form is available for use in WA. This document prompts and facilitates proactive shared decision-making between treating health professionals, the person and their families. </a:t>
            </a:r>
          </a:p>
          <a:p>
            <a:pPr eaLnBrk="1" hangingPunct="1">
              <a:spcBef>
                <a:spcPct val="0"/>
              </a:spcBef>
            </a:pPr>
            <a:r>
              <a:rPr lang="en-AU" altLang="en-US" dirty="0"/>
              <a:t>The </a:t>
            </a:r>
            <a:r>
              <a:rPr lang="en-AU" altLang="en-US" dirty="0" err="1"/>
              <a:t>GoPC</a:t>
            </a:r>
            <a:r>
              <a:rPr lang="en-AU" altLang="en-US" dirty="0"/>
              <a:t> form has been adapted for use in different settings of care e.g. the Paediatric </a:t>
            </a:r>
            <a:r>
              <a:rPr lang="en-AU" altLang="en-US" dirty="0" err="1"/>
              <a:t>GoPC</a:t>
            </a:r>
            <a:r>
              <a:rPr lang="en-AU" altLang="en-US" dirty="0"/>
              <a:t> and the Residential Goals of Care Form. </a:t>
            </a:r>
            <a:r>
              <a:rPr lang="en-AU" altLang="en-US" dirty="0" err="1"/>
              <a:t>GoPC</a:t>
            </a:r>
            <a:r>
              <a:rPr lang="en-AU" altLang="en-US" dirty="0"/>
              <a:t> forms have a number of benefits including:</a:t>
            </a:r>
          </a:p>
          <a:p>
            <a:pPr eaLnBrk="1" hangingPunct="1">
              <a:spcBef>
                <a:spcPct val="0"/>
              </a:spcBef>
            </a:pPr>
            <a:r>
              <a:rPr lang="en-AU" altLang="en-US" dirty="0"/>
              <a:t>they can describe care during clinical deterioration especially in the absence of formal advance care planning documents. </a:t>
            </a:r>
          </a:p>
          <a:p>
            <a:pPr eaLnBrk="1" hangingPunct="1">
              <a:spcBef>
                <a:spcPct val="0"/>
              </a:spcBef>
            </a:pPr>
            <a:r>
              <a:rPr lang="en-AU" altLang="en-US" dirty="0" err="1"/>
              <a:t>GoPC</a:t>
            </a:r>
            <a:r>
              <a:rPr lang="en-AU" altLang="en-US" dirty="0"/>
              <a:t> </a:t>
            </a:r>
            <a:r>
              <a:rPr lang="en-AU" altLang="en-US" dirty="0" err="1"/>
              <a:t>eForms</a:t>
            </a:r>
            <a:r>
              <a:rPr lang="en-AU" altLang="en-US" dirty="0"/>
              <a:t> can easily be updated, stored and shared across healthcare settings especially when uploaded to My Health Record.</a:t>
            </a:r>
          </a:p>
          <a:p>
            <a:pPr eaLnBrk="1" hangingPunct="1">
              <a:spcBef>
                <a:spcPct val="0"/>
              </a:spcBef>
            </a:pPr>
            <a:r>
              <a:rPr lang="en-AU" altLang="en-US" dirty="0" err="1"/>
              <a:t>GoPC</a:t>
            </a:r>
            <a:r>
              <a:rPr lang="en-AU" altLang="en-US" dirty="0"/>
              <a:t> forms should align with the person's advance care planning documents and may include treatment decisions that were not considered when the person prepared their advance care planning documents. The content of any advance care planning document should be discussed during a </a:t>
            </a:r>
            <a:r>
              <a:rPr lang="en-AU" altLang="en-US" dirty="0" err="1"/>
              <a:t>GoPC</a:t>
            </a:r>
            <a:r>
              <a:rPr lang="en-AU" altLang="en-US" dirty="0"/>
              <a:t> discussion. The health professional should ask the person if they agree to store a copy of their advance care planning or </a:t>
            </a:r>
            <a:r>
              <a:rPr lang="en-AU" altLang="en-US" dirty="0" err="1"/>
              <a:t>GoPC</a:t>
            </a:r>
            <a:r>
              <a:rPr lang="en-AU" altLang="en-US" dirty="0"/>
              <a:t> in the medical record and upload it to My Health Record.</a:t>
            </a:r>
          </a:p>
          <a:p>
            <a:pPr eaLnBrk="1" hangingPunct="1">
              <a:spcBef>
                <a:spcPct val="0"/>
              </a:spcBef>
            </a:pPr>
            <a:endParaRPr lang="en-AU" altLang="en-US" dirty="0"/>
          </a:p>
          <a:p>
            <a:pPr eaLnBrk="1" hangingPunct="1">
              <a:spcBef>
                <a:spcPct val="0"/>
              </a:spcBef>
            </a:pPr>
            <a:r>
              <a:rPr lang="en-AU" altLang="en-US" b="1" i="1" dirty="0"/>
              <a:t>*Each of these documents are now presented on individual slides if you session requires more in-depth discussion of each.</a:t>
            </a:r>
          </a:p>
          <a:p>
            <a:pPr eaLnBrk="1" hangingPunct="1">
              <a:spcBef>
                <a:spcPct val="0"/>
              </a:spcBef>
            </a:pPr>
            <a:endParaRPr lang="en-AU" altLang="en-US" b="1" i="1" dirty="0"/>
          </a:p>
        </p:txBody>
      </p:sp>
      <p:sp>
        <p:nvSpPr>
          <p:cNvPr id="83972" name="Slide Number Placeholder 3">
            <a:extLst>
              <a:ext uri="{FF2B5EF4-FFF2-40B4-BE49-F238E27FC236}">
                <a16:creationId xmlns:a16="http://schemas.microsoft.com/office/drawing/2014/main" id="{7697497A-851D-8BDA-9F43-379CE98A98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682A1A-39A7-45B8-9D90-39A38FDBCD8F}" type="slidenum">
              <a:rPr lang="en-AU" altLang="en-US">
                <a:latin typeface="Calibri" panose="020F0502020204030204" pitchFamily="34" charset="0"/>
              </a:rPr>
              <a:pPr/>
              <a:t>42</a:t>
            </a:fld>
            <a:endParaRPr lang="en-AU"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ADD5B2B-DB23-87D3-DA8D-FEE566B980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40B7313-209F-01DC-672A-8C249DCD16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dirty="0"/>
              <a:t>https://www.advancecareplanning.org.au/__data/assets/pdf_file/0029/178427/advance-care-plan_full-name.pdf</a:t>
            </a:r>
          </a:p>
          <a:p>
            <a:pPr eaLnBrk="1" hangingPunct="1">
              <a:spcBef>
                <a:spcPct val="0"/>
              </a:spcBef>
            </a:pPr>
            <a:endParaRPr lang="en-AU" altLang="en-US" dirty="0"/>
          </a:p>
          <a:p>
            <a:pPr eaLnBrk="1" hangingPunct="1">
              <a:spcBef>
                <a:spcPct val="0"/>
              </a:spcBef>
            </a:pPr>
            <a:r>
              <a:rPr lang="en-AU" altLang="en-US" b="1" dirty="0"/>
              <a:t>Type of document:</a:t>
            </a:r>
            <a:r>
              <a:rPr lang="en-AU" altLang="en-US" dirty="0"/>
              <a:t> Non-statutory</a:t>
            </a:r>
          </a:p>
          <a:p>
            <a:pPr eaLnBrk="1" hangingPunct="1">
              <a:spcBef>
                <a:spcPct val="0"/>
              </a:spcBef>
            </a:pPr>
            <a:r>
              <a:rPr lang="en-AU" altLang="en-US" dirty="0"/>
              <a:t>An Advance Care Plan for someone with insufficient decision-making capacity is an advance care plan that can be completed by a person’s recognised decision-maker(s) (i.e. person highest on the Hierarchy of treatment decision-makers who is available and willing to make decisions) who has a close and continuing relationship with the person. This plan can be used to guide decision-makers and health professionals when making medical treatment decisions on behalf of the person, if the person does not have an Advance Health Directive or Values and Preferences Form. It should only be used when a person no longer has sufficient decision-making capacity to complete an Advance Health Directive or Values and Preference Form. This form cannot be used to give legal consent to, or refusal of treatment. </a:t>
            </a:r>
          </a:p>
        </p:txBody>
      </p:sp>
      <p:sp>
        <p:nvSpPr>
          <p:cNvPr id="86020" name="Slide Number Placeholder 3">
            <a:extLst>
              <a:ext uri="{FF2B5EF4-FFF2-40B4-BE49-F238E27FC236}">
                <a16:creationId xmlns:a16="http://schemas.microsoft.com/office/drawing/2014/main" id="{F28EEE6A-9CF6-5956-90CD-821BC3B822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B713C4-2416-4B58-9100-E48F5AEBFEED}" type="slidenum">
              <a:rPr lang="en-AU" altLang="en-US">
                <a:latin typeface="Calibri" panose="020F0502020204030204" pitchFamily="34" charset="0"/>
              </a:rPr>
              <a:pPr/>
              <a:t>43</a:t>
            </a:fld>
            <a:endParaRPr lang="en-AU"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B0076EA-A965-062E-8A59-45885E301F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9946F0-3753-4376-9E2E-2A7B707A7B87}"/>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should be holistic and respect the whole person, with broad consideration of healthcare needs (i.e. not limited to medical treatments) </a:t>
            </a:r>
          </a:p>
          <a:p>
            <a:pPr marL="171450" indent="-171450" eaLnBrk="1" fontAlgn="auto" hangingPunct="1">
              <a:spcBef>
                <a:spcPts val="0"/>
              </a:spcBef>
              <a:spcAft>
                <a:spcPts val="0"/>
              </a:spcAft>
              <a:buFont typeface="Arial" panose="020B0604020202020204" pitchFamily="34" charset="0"/>
              <a:buChar char="•"/>
              <a:defRPr/>
            </a:pPr>
            <a:r>
              <a:rPr lang="en-AU" dirty="0"/>
              <a:t>should acknowledge and respect a person’s attitudes towards health and wellbeing, including cultural and spiritual considerations</a:t>
            </a:r>
          </a:p>
          <a:p>
            <a:pPr marL="171450" indent="-171450" eaLnBrk="1" fontAlgn="auto" hangingPunct="1">
              <a:spcBef>
                <a:spcPts val="0"/>
              </a:spcBef>
              <a:spcAft>
                <a:spcPts val="0"/>
              </a:spcAft>
              <a:buFont typeface="Arial" panose="020B0604020202020204" pitchFamily="34" charset="0"/>
              <a:buChar char="•"/>
              <a:defRPr/>
            </a:pPr>
            <a:r>
              <a:rPr lang="en-AU" dirty="0"/>
              <a:t>focuses on the person’s values, priorities and preferences and encompasses more than the completion of advance care planning documents </a:t>
            </a:r>
          </a:p>
          <a:p>
            <a:pPr marL="171450" indent="-171450" eaLnBrk="1" fontAlgn="auto" hangingPunct="1">
              <a:spcBef>
                <a:spcPts val="0"/>
              </a:spcBef>
              <a:spcAft>
                <a:spcPts val="0"/>
              </a:spcAft>
              <a:buFont typeface="Arial" panose="020B0604020202020204" pitchFamily="34" charset="0"/>
              <a:buChar char="•"/>
              <a:defRPr/>
            </a:pPr>
            <a:r>
              <a:rPr lang="en-AU" dirty="0"/>
              <a:t>may involve many, and sometimes challenging, reflections and discussions; these may need to be facilitated to ensure the person understands all their options when it comes to planning for their future care</a:t>
            </a:r>
          </a:p>
          <a:p>
            <a:pPr marL="171450" indent="-171450" eaLnBrk="1" fontAlgn="auto" hangingPunct="1">
              <a:spcBef>
                <a:spcPts val="0"/>
              </a:spcBef>
              <a:spcAft>
                <a:spcPts val="0"/>
              </a:spcAft>
              <a:buFont typeface="Arial" panose="020B0604020202020204" pitchFamily="34" charset="0"/>
              <a:buChar char="•"/>
              <a:defRPr/>
            </a:pPr>
            <a:r>
              <a:rPr lang="en-AU" dirty="0"/>
              <a:t>needs to follow an ethical process and support the person’s right to meaningfully participate in decision-making to the greatest extent possible.</a:t>
            </a:r>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p:txBody>
      </p:sp>
      <p:sp>
        <p:nvSpPr>
          <p:cNvPr id="14340" name="Slide Number Placeholder 3">
            <a:extLst>
              <a:ext uri="{FF2B5EF4-FFF2-40B4-BE49-F238E27FC236}">
                <a16:creationId xmlns:a16="http://schemas.microsoft.com/office/drawing/2014/main" id="{0B91AB9A-AAF2-246C-B260-05C4FBD497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CC4BE-75A2-4D31-A307-1FA0D1490AB4}" type="slidenum">
              <a:rPr lang="en-AU" altLang="en-US">
                <a:latin typeface="Calibri" panose="020F0502020204030204" pitchFamily="34" charset="0"/>
              </a:rPr>
              <a:pPr/>
              <a:t>8</a:t>
            </a:fld>
            <a:endParaRPr lang="en-AU"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EE83091A-6665-27FB-DF14-D49C322512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AD17A788-6A1D-5D58-6C44-B9D848898F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Ww2.health.wa.gov.au/Articles/F_I/Goals-of-patient-care</a:t>
            </a:r>
          </a:p>
          <a:p>
            <a:pPr eaLnBrk="1" hangingPunct="1">
              <a:spcBef>
                <a:spcPct val="0"/>
              </a:spcBef>
            </a:pPr>
            <a:r>
              <a:rPr lang="en-AU" altLang="en-US"/>
              <a:t>Type</a:t>
            </a:r>
            <a:r>
              <a:rPr lang="en-AU" altLang="en-US" i="1"/>
              <a:t> of document: Non-statutory</a:t>
            </a:r>
            <a:endParaRPr lang="en-AU" altLang="en-US"/>
          </a:p>
          <a:p>
            <a:pPr eaLnBrk="1" hangingPunct="1">
              <a:spcBef>
                <a:spcPct val="0"/>
              </a:spcBef>
            </a:pPr>
            <a:r>
              <a:rPr lang="en-AU" altLang="en-US" u="sng"/>
              <a:t>Goals of Patient Care</a:t>
            </a:r>
            <a:r>
              <a:rPr lang="en-AU" altLang="en-US"/>
              <a:t> (GoPC) establishes the most medically appropriate, realistic, agreed goal of patient care that will apply in the event of clinical deterioration, during an episode of care. GoPC and advance care planning are separate but related processes. A GoPC form is available for use in WA. This document prompts and facilitates proactive shared decision-making between treating health professionals, the person and their families. </a:t>
            </a:r>
          </a:p>
          <a:p>
            <a:pPr eaLnBrk="1" hangingPunct="1">
              <a:spcBef>
                <a:spcPct val="0"/>
              </a:spcBef>
            </a:pPr>
            <a:r>
              <a:rPr lang="en-AU" altLang="en-US"/>
              <a:t>The GoPC form has been adapted for use in different settings of care e.g. the Paediatric GoPC and the Residential Goals of Care Form. GoPC forms have a number of benefits including:</a:t>
            </a:r>
          </a:p>
          <a:p>
            <a:pPr eaLnBrk="1" hangingPunct="1">
              <a:spcBef>
                <a:spcPct val="0"/>
              </a:spcBef>
            </a:pPr>
            <a:r>
              <a:rPr lang="en-AU" altLang="en-US"/>
              <a:t>they can describe care during clinical deterioration especially in the absence of formal advance care planning documents. </a:t>
            </a:r>
          </a:p>
          <a:p>
            <a:pPr eaLnBrk="1" hangingPunct="1">
              <a:spcBef>
                <a:spcPct val="0"/>
              </a:spcBef>
            </a:pPr>
            <a:r>
              <a:rPr lang="en-AU" altLang="en-US"/>
              <a:t>GoPC eForms can easily be updated, stored and shared across healthcare settings especially when uploaded to My Health Record.</a:t>
            </a:r>
          </a:p>
          <a:p>
            <a:pPr eaLnBrk="1" hangingPunct="1">
              <a:spcBef>
                <a:spcPct val="0"/>
              </a:spcBef>
            </a:pPr>
            <a:r>
              <a:rPr lang="en-AU" altLang="en-US"/>
              <a:t>GoPC forms should align with the person's advance care planning documents and may include treatment decisions that were not considered when the person prepared their advance care planning documents. The content of any advance care planning document should be discussed during a GoPC discussion. The health professional should ask the person if they agree to store a copy of their advance care planning or GoPC in the medical record and upload it to My Health Record.</a:t>
            </a:r>
          </a:p>
        </p:txBody>
      </p:sp>
      <p:sp>
        <p:nvSpPr>
          <p:cNvPr id="88068" name="Slide Number Placeholder 3">
            <a:extLst>
              <a:ext uri="{FF2B5EF4-FFF2-40B4-BE49-F238E27FC236}">
                <a16:creationId xmlns:a16="http://schemas.microsoft.com/office/drawing/2014/main" id="{90ECF1FA-324F-DE4D-484A-AA2360DFD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21C4D-F18D-4145-93A6-B030426FDECC}" type="slidenum">
              <a:rPr lang="en-AU" altLang="en-US">
                <a:latin typeface="Calibri" panose="020F0502020204030204" pitchFamily="34" charset="0"/>
              </a:rPr>
              <a:pPr/>
              <a:t>44</a:t>
            </a:fld>
            <a:endParaRPr lang="en-AU"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11DF477-C3F9-DC85-D7C5-0384C16491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D2BF49B-C79E-4807-B03D-05F1B0FE1895}"/>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AU" dirty="0"/>
              <a:t>Other topics that are not related to health or that cant be recorded in advance care planning documents may arise during discussions. Be aware of where to refer people for assistance if these topics are raised.</a:t>
            </a:r>
          </a:p>
          <a:p>
            <a:pPr marL="171450" indent="-171450" eaLnBrk="1" fontAlgn="auto" hangingPunct="1">
              <a:spcBef>
                <a:spcPts val="0"/>
              </a:spcBef>
              <a:spcAft>
                <a:spcPts val="0"/>
              </a:spcAft>
              <a:buFont typeface="Arial" panose="020B0604020202020204" pitchFamily="34" charset="0"/>
              <a:buChar char="•"/>
              <a:defRPr/>
            </a:pPr>
            <a:r>
              <a:rPr lang="en-AU" b="1" dirty="0"/>
              <a:t>Organ and tissue donation </a:t>
            </a:r>
            <a:endParaRPr lang="en-AU" dirty="0"/>
          </a:p>
          <a:p>
            <a:pPr marL="628650" lvl="1" indent="-171450" eaLnBrk="1" fontAlgn="auto" hangingPunct="1">
              <a:spcBef>
                <a:spcPts val="0"/>
              </a:spcBef>
              <a:spcAft>
                <a:spcPts val="0"/>
              </a:spcAft>
              <a:buFont typeface="Arial" panose="020B0604020202020204" pitchFamily="34" charset="0"/>
              <a:buChar char="•"/>
              <a:defRPr/>
            </a:pPr>
            <a:r>
              <a:rPr lang="en-AU" dirty="0"/>
              <a:t>Organ and tissue donation is not technically a part of advance care planning as it occurs after the person has died. However, people may ask about organ and tissue donation during advance care planning conversations. Preferences for organ and tissue donation cannot formally be registered using advance care planning documents. Refer people to </a:t>
            </a:r>
            <a:r>
              <a:rPr lang="en-AU" u="sng" dirty="0">
                <a:hlinkClick r:id="rId3"/>
              </a:rPr>
              <a:t>donatelife.gov.au/</a:t>
            </a:r>
            <a:r>
              <a:rPr lang="en-AU" dirty="0"/>
              <a:t> to formally register their wishes for organ and tissue donation.</a:t>
            </a:r>
          </a:p>
          <a:p>
            <a:pPr marL="628650" lvl="1" indent="-171450" eaLnBrk="1" fontAlgn="auto" hangingPunct="1">
              <a:spcBef>
                <a:spcPts val="0"/>
              </a:spcBef>
              <a:spcAft>
                <a:spcPts val="0"/>
              </a:spcAft>
              <a:buFont typeface="Arial" panose="020B0604020202020204" pitchFamily="34" charset="0"/>
              <a:buChar char="•"/>
              <a:defRPr/>
            </a:pPr>
            <a:r>
              <a:rPr lang="en-AU" dirty="0"/>
              <a:t>It is important for people to talk to family about their wishes, as relatives will be asked to agree before organ and tissue donation occurs.</a:t>
            </a:r>
          </a:p>
          <a:p>
            <a:pPr marL="171450" indent="-171450" eaLnBrk="1" fontAlgn="auto" hangingPunct="1">
              <a:spcBef>
                <a:spcPts val="0"/>
              </a:spcBef>
              <a:spcAft>
                <a:spcPts val="0"/>
              </a:spcAft>
              <a:buFont typeface="Arial" panose="020B0604020202020204" pitchFamily="34" charset="0"/>
              <a:buChar char="•"/>
              <a:defRPr/>
            </a:pPr>
            <a:r>
              <a:rPr lang="en-AU" b="1" dirty="0"/>
              <a:t>Wills</a:t>
            </a:r>
          </a:p>
          <a:p>
            <a:pPr marL="628650" lvl="1" indent="-171450" eaLnBrk="1" fontAlgn="auto" hangingPunct="1">
              <a:spcBef>
                <a:spcPts val="0"/>
              </a:spcBef>
              <a:spcAft>
                <a:spcPts val="0"/>
              </a:spcAft>
              <a:buFont typeface="Arial" panose="020B0604020202020204" pitchFamily="34" charset="0"/>
              <a:buChar char="•"/>
              <a:defRPr/>
            </a:pPr>
            <a:r>
              <a:rPr lang="en-AU" dirty="0"/>
              <a:t>A will is a written, legal document that says what a person wants to do with their money and belongings when they die. Refer to the Public Trustee </a:t>
            </a:r>
            <a:r>
              <a:rPr lang="en-AU" u="sng" dirty="0">
                <a:hlinkClick r:id="rId4"/>
              </a:rPr>
              <a:t>www.publictrustee.wa.gov.au</a:t>
            </a:r>
            <a:r>
              <a:rPr lang="en-AU" dirty="0"/>
              <a:t> </a:t>
            </a:r>
          </a:p>
          <a:p>
            <a:pPr marL="171450" indent="-171450" eaLnBrk="1" fontAlgn="auto" hangingPunct="1">
              <a:spcBef>
                <a:spcPts val="0"/>
              </a:spcBef>
              <a:spcAft>
                <a:spcPts val="0"/>
              </a:spcAft>
              <a:buFont typeface="Arial" panose="020B0604020202020204" pitchFamily="34" charset="0"/>
              <a:buChar char="•"/>
              <a:defRPr/>
            </a:pPr>
            <a:r>
              <a:rPr lang="en-AU" b="1" dirty="0"/>
              <a:t>Enduring Power of Attorney (EPA)</a:t>
            </a:r>
          </a:p>
          <a:p>
            <a:pPr marL="628650" lvl="1" indent="-171450" eaLnBrk="1" fontAlgn="auto" hangingPunct="1">
              <a:spcBef>
                <a:spcPts val="0"/>
              </a:spcBef>
              <a:spcAft>
                <a:spcPts val="0"/>
              </a:spcAft>
              <a:buFont typeface="Arial" panose="020B0604020202020204" pitchFamily="34" charset="0"/>
              <a:buChar char="•"/>
              <a:defRPr/>
            </a:pPr>
            <a:r>
              <a:rPr lang="en-AU" dirty="0"/>
              <a:t>An enduring power of attorney is a legal agreement that enables a person to appoint a trusted person - or people - to make financial and property decisions on their behalf. Refer to the Office of the Public Advocate. Justice.wa.gov.au/EPA </a:t>
            </a:r>
          </a:p>
        </p:txBody>
      </p:sp>
      <p:sp>
        <p:nvSpPr>
          <p:cNvPr id="90116" name="Slide Number Placeholder 3">
            <a:extLst>
              <a:ext uri="{FF2B5EF4-FFF2-40B4-BE49-F238E27FC236}">
                <a16:creationId xmlns:a16="http://schemas.microsoft.com/office/drawing/2014/main" id="{D2026417-D5EF-FC14-8E09-3FFB4A4DB6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81EB17-9C82-46F7-8F04-6679B1133D6C}" type="slidenum">
              <a:rPr lang="en-AU" altLang="en-US">
                <a:latin typeface="Calibri" panose="020F0502020204030204" pitchFamily="34" charset="0"/>
              </a:rPr>
              <a:pPr/>
              <a:t>45</a:t>
            </a:fld>
            <a:endParaRPr lang="en-AU"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21143F5-36FC-38A7-386B-3ED1EA374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694A8B-C3F7-4420-993E-B1F7BDAE408E}"/>
              </a:ext>
            </a:extLst>
          </p:cNvPr>
          <p:cNvSpPr>
            <a:spLocks noGrp="1"/>
          </p:cNvSpPr>
          <p:nvPr>
            <p:ph type="body" idx="1"/>
          </p:nvPr>
        </p:nvSpPr>
        <p:spPr/>
        <p:txBody>
          <a:bodyPr/>
          <a:lstStyle/>
          <a:p>
            <a:pPr eaLnBrk="1" fontAlgn="auto" hangingPunct="1">
              <a:spcBef>
                <a:spcPts val="0"/>
              </a:spcBef>
              <a:spcAft>
                <a:spcPts val="0"/>
              </a:spcAft>
              <a:defRPr/>
            </a:pPr>
            <a:r>
              <a:rPr lang="en-AU" dirty="0"/>
              <a:t>It is best practice for health professionals to:</a:t>
            </a:r>
          </a:p>
          <a:p>
            <a:pPr marL="171450" indent="-171450" eaLnBrk="1" fontAlgn="auto" hangingPunct="1">
              <a:spcBef>
                <a:spcPts val="0"/>
              </a:spcBef>
              <a:spcAft>
                <a:spcPts val="0"/>
              </a:spcAft>
              <a:buFont typeface="Arial" panose="020B0604020202020204" pitchFamily="34" charset="0"/>
              <a:buChar char="•"/>
              <a:defRPr/>
            </a:pPr>
            <a:r>
              <a:rPr lang="en-AU" dirty="0"/>
              <a:t>record details of advance care planning discussions including:</a:t>
            </a:r>
          </a:p>
          <a:p>
            <a:pPr marL="628650" lvl="1" indent="-171450" eaLnBrk="1" fontAlgn="auto" hangingPunct="1">
              <a:spcBef>
                <a:spcPts val="0"/>
              </a:spcBef>
              <a:spcAft>
                <a:spcPts val="0"/>
              </a:spcAft>
              <a:buFont typeface="Arial" panose="020B0604020202020204" pitchFamily="34" charset="0"/>
              <a:buChar char="•"/>
              <a:defRPr/>
            </a:pPr>
            <a:r>
              <a:rPr lang="en-AU" dirty="0"/>
              <a:t>individuals present </a:t>
            </a:r>
          </a:p>
          <a:p>
            <a:pPr marL="628650" lvl="1" indent="-171450" eaLnBrk="1" fontAlgn="auto" hangingPunct="1">
              <a:spcBef>
                <a:spcPts val="0"/>
              </a:spcBef>
              <a:spcAft>
                <a:spcPts val="0"/>
              </a:spcAft>
              <a:buFont typeface="Arial" panose="020B0604020202020204" pitchFamily="34" charset="0"/>
              <a:buChar char="•"/>
              <a:defRPr/>
            </a:pPr>
            <a:r>
              <a:rPr lang="en-AU" dirty="0"/>
              <a:t>others consulted in relation to the decisions made</a:t>
            </a:r>
          </a:p>
          <a:p>
            <a:pPr marL="628650" lvl="1" indent="-171450" eaLnBrk="1" fontAlgn="auto" hangingPunct="1">
              <a:spcBef>
                <a:spcPts val="0"/>
              </a:spcBef>
              <a:spcAft>
                <a:spcPts val="0"/>
              </a:spcAft>
              <a:buFont typeface="Arial" panose="020B0604020202020204" pitchFamily="34" charset="0"/>
              <a:buChar char="•"/>
              <a:defRPr/>
            </a:pPr>
            <a:r>
              <a:rPr lang="en-AU" dirty="0"/>
              <a:t>details of topics discussed e.g. what the person considers acceptable treatment and any specific treatment decisions</a:t>
            </a:r>
          </a:p>
          <a:p>
            <a:pPr marL="171450" indent="-171450" eaLnBrk="1" fontAlgn="auto" hangingPunct="1">
              <a:spcBef>
                <a:spcPts val="0"/>
              </a:spcBef>
              <a:spcAft>
                <a:spcPts val="0"/>
              </a:spcAft>
              <a:buFont typeface="Arial" panose="020B0604020202020204" pitchFamily="34" charset="0"/>
              <a:buChar char="•"/>
              <a:defRPr/>
            </a:pPr>
            <a:r>
              <a:rPr lang="en-AU" dirty="0"/>
              <a:t>put written documentation (e.g. notes and copies of advance care planning documents) in the person’s file in a consistent and accessible section</a:t>
            </a:r>
          </a:p>
          <a:p>
            <a:pPr marL="171450" indent="-171450" eaLnBrk="1" fontAlgn="auto" hangingPunct="1">
              <a:spcBef>
                <a:spcPts val="0"/>
              </a:spcBef>
              <a:spcAft>
                <a:spcPts val="0"/>
              </a:spcAft>
              <a:buFont typeface="Arial" panose="020B0604020202020204" pitchFamily="34" charset="0"/>
              <a:buChar char="•"/>
              <a:defRPr/>
            </a:pPr>
            <a:r>
              <a:rPr lang="en-AU" dirty="0"/>
              <a:t>include copies of the advance care planning documents or notes about discussions in clinical handover for transfer to another care setting</a:t>
            </a:r>
          </a:p>
        </p:txBody>
      </p:sp>
      <p:sp>
        <p:nvSpPr>
          <p:cNvPr id="92164" name="Slide Number Placeholder 3">
            <a:extLst>
              <a:ext uri="{FF2B5EF4-FFF2-40B4-BE49-F238E27FC236}">
                <a16:creationId xmlns:a16="http://schemas.microsoft.com/office/drawing/2014/main" id="{FB5C6D50-5557-99B5-D9FC-D16AA2866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FB8396-4EB1-4DC2-842A-A60121856CE3}" type="slidenum">
              <a:rPr lang="en-AU" altLang="en-US">
                <a:latin typeface="Calibri" panose="020F0502020204030204" pitchFamily="34" charset="0"/>
              </a:rPr>
              <a:pPr/>
              <a:t>46</a:t>
            </a:fld>
            <a:endParaRPr lang="en-AU"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3F8F6AB-7A10-3F9B-0902-BF1651FA75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3097F1E-65D5-4C5D-B23B-0F1696EEB69B}"/>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encourage individuals to upload their advance care planning documents to their My Health Record (</a:t>
            </a:r>
            <a:r>
              <a:rPr lang="en-AU" sz="1400" u="sng" dirty="0"/>
              <a:t>digitalhealth.gov.au/healthcare-providers/advance-care-planning</a:t>
            </a:r>
            <a:r>
              <a:rPr lang="en-AU" dirty="0"/>
              <a:t>), and if necessary, assist them to do so (this can also be done on the person’s behalf if they have appointed an authorised or full access nominated representative to access their My Health Record)</a:t>
            </a:r>
          </a:p>
          <a:p>
            <a:pPr marL="171450" indent="-171450" eaLnBrk="1" fontAlgn="auto" hangingPunct="1">
              <a:spcBef>
                <a:spcPts val="0"/>
              </a:spcBef>
              <a:spcAft>
                <a:spcPts val="0"/>
              </a:spcAft>
              <a:buFont typeface="Arial" panose="020B0604020202020204" pitchFamily="34" charset="0"/>
              <a:buChar char="•"/>
              <a:defRPr/>
            </a:pPr>
            <a:r>
              <a:rPr lang="en-AU" dirty="0"/>
              <a:t>recommend people keep original advance care planning documents in a safe place and share copies with as many of the following people they trust and feel comfortable with:</a:t>
            </a:r>
          </a:p>
          <a:p>
            <a:pPr marL="628650" lvl="1" indent="-171450" eaLnBrk="1" fontAlgn="auto" hangingPunct="1">
              <a:spcBef>
                <a:spcPts val="0"/>
              </a:spcBef>
              <a:spcAft>
                <a:spcPts val="0"/>
              </a:spcAft>
              <a:buFont typeface="Arial" panose="020B0604020202020204" pitchFamily="34" charset="0"/>
              <a:buChar char="•"/>
              <a:defRPr/>
            </a:pPr>
            <a:r>
              <a:rPr lang="en-AU" dirty="0"/>
              <a:t>family, friends and carers</a:t>
            </a:r>
          </a:p>
          <a:p>
            <a:pPr marL="628650" lvl="1" indent="-171450" eaLnBrk="1" fontAlgn="auto" hangingPunct="1">
              <a:spcBef>
                <a:spcPts val="0"/>
              </a:spcBef>
              <a:spcAft>
                <a:spcPts val="0"/>
              </a:spcAft>
              <a:buFont typeface="Arial" panose="020B0604020202020204" pitchFamily="34" charset="0"/>
              <a:buChar char="•"/>
              <a:defRPr/>
            </a:pPr>
            <a:r>
              <a:rPr lang="en-AU" dirty="0"/>
              <a:t>enduring guardian(s) (EPG)</a:t>
            </a:r>
          </a:p>
          <a:p>
            <a:pPr marL="628650" lvl="1" indent="-171450" eaLnBrk="1" fontAlgn="auto" hangingPunct="1">
              <a:spcBef>
                <a:spcPts val="0"/>
              </a:spcBef>
              <a:spcAft>
                <a:spcPts val="0"/>
              </a:spcAft>
              <a:buFont typeface="Arial" panose="020B0604020202020204" pitchFamily="34" charset="0"/>
              <a:buChar char="•"/>
              <a:defRPr/>
            </a:pPr>
            <a:r>
              <a:rPr lang="en-AU" dirty="0"/>
              <a:t>enduring attorney(s) (EPA)</a:t>
            </a:r>
          </a:p>
          <a:p>
            <a:pPr marL="628650" lvl="1" indent="-171450" eaLnBrk="1" fontAlgn="auto" hangingPunct="1">
              <a:spcBef>
                <a:spcPts val="0"/>
              </a:spcBef>
              <a:spcAft>
                <a:spcPts val="0"/>
              </a:spcAft>
              <a:buFont typeface="Arial" panose="020B0604020202020204" pitchFamily="34" charset="0"/>
              <a:buChar char="•"/>
              <a:defRPr/>
            </a:pPr>
            <a:r>
              <a:rPr lang="en-AU" dirty="0"/>
              <a:t>GP or local doctor</a:t>
            </a:r>
          </a:p>
          <a:p>
            <a:pPr marL="628650" lvl="1" indent="-171450" eaLnBrk="1" fontAlgn="auto" hangingPunct="1">
              <a:spcBef>
                <a:spcPts val="0"/>
              </a:spcBef>
              <a:spcAft>
                <a:spcPts val="0"/>
              </a:spcAft>
              <a:buFont typeface="Arial" panose="020B0604020202020204" pitchFamily="34" charset="0"/>
              <a:buChar char="•"/>
              <a:defRPr/>
            </a:pPr>
            <a:r>
              <a:rPr lang="en-AU" dirty="0"/>
              <a:t>other specialist(s) or health professionals involved in their care</a:t>
            </a:r>
          </a:p>
          <a:p>
            <a:pPr marL="628650" lvl="1" indent="-171450" eaLnBrk="1" fontAlgn="auto" hangingPunct="1">
              <a:spcBef>
                <a:spcPts val="0"/>
              </a:spcBef>
              <a:spcAft>
                <a:spcPts val="0"/>
              </a:spcAft>
              <a:buFont typeface="Arial" panose="020B0604020202020204" pitchFamily="34" charset="0"/>
              <a:buChar char="•"/>
              <a:defRPr/>
            </a:pPr>
            <a:r>
              <a:rPr lang="en-AU" dirty="0"/>
              <a:t>residential aged care facility</a:t>
            </a:r>
          </a:p>
          <a:p>
            <a:pPr marL="628650" lvl="1" indent="-171450" eaLnBrk="1" fontAlgn="auto" hangingPunct="1">
              <a:spcBef>
                <a:spcPts val="0"/>
              </a:spcBef>
              <a:spcAft>
                <a:spcPts val="0"/>
              </a:spcAft>
              <a:buFont typeface="Arial" panose="020B0604020202020204" pitchFamily="34" charset="0"/>
              <a:buChar char="•"/>
              <a:defRPr/>
            </a:pPr>
            <a:r>
              <a:rPr lang="en-AU" dirty="0"/>
              <a:t>local hospital</a:t>
            </a:r>
          </a:p>
          <a:p>
            <a:pPr marL="628650" lvl="1" indent="-171450" eaLnBrk="1" fontAlgn="auto" hangingPunct="1">
              <a:spcBef>
                <a:spcPts val="0"/>
              </a:spcBef>
              <a:spcAft>
                <a:spcPts val="0"/>
              </a:spcAft>
              <a:buFont typeface="Arial" panose="020B0604020202020204" pitchFamily="34" charset="0"/>
              <a:buChar char="•"/>
              <a:defRPr/>
            </a:pPr>
            <a:r>
              <a:rPr lang="en-AU" dirty="0"/>
              <a:t>legal professional.</a:t>
            </a:r>
          </a:p>
          <a:p>
            <a:pPr marL="171450" indent="-171450" eaLnBrk="1" fontAlgn="auto" hangingPunct="1">
              <a:spcBef>
                <a:spcPts val="0"/>
              </a:spcBef>
              <a:spcAft>
                <a:spcPts val="0"/>
              </a:spcAft>
              <a:buFont typeface="Arial" panose="020B0604020202020204" pitchFamily="34" charset="0"/>
              <a:buChar char="•"/>
              <a:defRPr/>
            </a:pPr>
            <a:r>
              <a:rPr lang="en-AU" dirty="0"/>
              <a:t>advise people to keep a list of everyone who has a current copy of their advance care planning documents so they can be contacted if they revoke or update the document(s) in future.</a:t>
            </a:r>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b="1" dirty="0"/>
              <a:t>Tips for sharing advance care planning documents</a:t>
            </a:r>
            <a:endParaRPr lang="en-AU" dirty="0"/>
          </a:p>
          <a:p>
            <a:pPr eaLnBrk="1" fontAlgn="auto" hangingPunct="1">
              <a:spcBef>
                <a:spcPts val="0"/>
              </a:spcBef>
              <a:spcAft>
                <a:spcPts val="0"/>
              </a:spcAft>
              <a:defRPr/>
            </a:pP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An </a:t>
            </a:r>
            <a:r>
              <a:rPr lang="en-AU" u="sng" dirty="0">
                <a:hlinkClick r:id="rId3"/>
              </a:rPr>
              <a:t>AHD Alert Card</a:t>
            </a:r>
            <a:r>
              <a:rPr lang="en-AU" dirty="0"/>
              <a:t> (https://www.healthywa.wa.gov.au/~/media/Files/HealthyWA/Original/AHD-Alert-Card.pdf) or a Medic Alert </a:t>
            </a:r>
            <a:r>
              <a:rPr lang="en-AU" u="sng" dirty="0"/>
              <a:t>www.medicalert.org.au</a:t>
            </a:r>
            <a:r>
              <a:rPr lang="en-AU" dirty="0"/>
              <a:t> can also be considered as a way of letting people know a person has an advance care planning document.</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b="1" dirty="0"/>
              <a:t>More information</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Refer to relevant organisational policies and procedures for instruction on recording advance care planning discussions and documents. e.g. WA Clinical Alert (</a:t>
            </a:r>
            <a:r>
              <a:rPr lang="en-AU" dirty="0" err="1"/>
              <a:t>MedAlert</a:t>
            </a:r>
            <a:r>
              <a:rPr lang="en-AU" dirty="0"/>
              <a:t>) Policy (health.wa.gov.au/About-us/Policy-frameworks)</a:t>
            </a:r>
          </a:p>
          <a:p>
            <a:pPr marL="171450" indent="-171450" eaLnBrk="1" fontAlgn="auto" hangingPunct="1">
              <a:spcBef>
                <a:spcPts val="0"/>
              </a:spcBef>
              <a:spcAft>
                <a:spcPts val="0"/>
              </a:spcAft>
              <a:buFont typeface="Arial" panose="020B0604020202020204" pitchFamily="34" charset="0"/>
              <a:buChar char="•"/>
              <a:defRPr/>
            </a:pPr>
            <a:r>
              <a:rPr lang="en-AU" dirty="0"/>
              <a:t>National Guidelines using My Health Record to store and access advance care planning and goals of care documents (digitalhealth.gov.au/healthcare-providers/advance-care-planning)</a:t>
            </a:r>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p:txBody>
      </p:sp>
      <p:sp>
        <p:nvSpPr>
          <p:cNvPr id="94212" name="Slide Number Placeholder 3">
            <a:extLst>
              <a:ext uri="{FF2B5EF4-FFF2-40B4-BE49-F238E27FC236}">
                <a16:creationId xmlns:a16="http://schemas.microsoft.com/office/drawing/2014/main" id="{20408B50-E499-180D-2855-4FAF757A2E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B8DBFF-03C4-4EC3-BBB7-81A90EE10B0F}" type="slidenum">
              <a:rPr lang="en-AU" altLang="en-US">
                <a:latin typeface="Calibri" panose="020F0502020204030204" pitchFamily="34" charset="0"/>
              </a:rPr>
              <a:pPr/>
              <a:t>47</a:t>
            </a:fld>
            <a:endParaRPr lang="en-AU"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288E394-947A-2C7D-8C4C-4AF4129D23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3323CE-243D-41C3-BB06-368890E76D03}"/>
              </a:ext>
            </a:extLst>
          </p:cNvPr>
          <p:cNvSpPr>
            <a:spLocks noGrp="1"/>
          </p:cNvSpPr>
          <p:nvPr>
            <p:ph type="body" idx="1"/>
          </p:nvPr>
        </p:nvSpPr>
        <p:spPr/>
        <p:txBody>
          <a:bodyPr/>
          <a:lstStyle/>
          <a:p>
            <a:pPr marL="342900" indent="-342900" eaLnBrk="1" fontAlgn="auto" hangingPunct="1">
              <a:spcBef>
                <a:spcPts val="0"/>
              </a:spcBef>
              <a:spcAft>
                <a:spcPts val="0"/>
              </a:spcAft>
              <a:buFont typeface="Arial" panose="020B0604020202020204" pitchFamily="34" charset="0"/>
              <a:buChar char="•"/>
              <a:defRPr/>
            </a:pPr>
            <a:r>
              <a:rPr lang="en-AU" dirty="0">
                <a:cs typeface="Calibri" panose="020F0502020204030204" pitchFamily="34" charset="0"/>
              </a:rPr>
              <a:t>Easier for patients to understand and complete</a:t>
            </a:r>
          </a:p>
          <a:p>
            <a:pPr marL="342900" indent="-342900" eaLnBrk="1" fontAlgn="auto" hangingPunct="1">
              <a:spcBef>
                <a:spcPts val="0"/>
              </a:spcBef>
              <a:spcAft>
                <a:spcPts val="0"/>
              </a:spcAft>
              <a:buFont typeface="Arial" panose="020B0604020202020204" pitchFamily="34" charset="0"/>
              <a:buChar char="•"/>
              <a:defRPr/>
            </a:pPr>
            <a:r>
              <a:rPr lang="en-AU" dirty="0">
                <a:cs typeface="Calibri" panose="020F0502020204030204" pitchFamily="34" charset="0"/>
              </a:rPr>
              <a:t>Guides the process for both the patient and health professionals</a:t>
            </a:r>
          </a:p>
          <a:p>
            <a:pPr marL="342900" indent="-342900" eaLnBrk="1" fontAlgn="auto" hangingPunct="1">
              <a:spcBef>
                <a:spcPts val="0"/>
              </a:spcBef>
              <a:spcAft>
                <a:spcPts val="0"/>
              </a:spcAft>
              <a:buFont typeface="Arial" panose="020B0604020202020204" pitchFamily="34" charset="0"/>
              <a:buChar char="•"/>
              <a:defRPr/>
            </a:pPr>
            <a:r>
              <a:rPr lang="en-AU" dirty="0">
                <a:cs typeface="Calibri" panose="020F0502020204030204" pitchFamily="34" charset="0"/>
              </a:rPr>
              <a:t>Informs health professionals about their patient’s values and preferences</a:t>
            </a:r>
          </a:p>
          <a:p>
            <a:pPr marL="342900" indent="-342900" eaLnBrk="1" fontAlgn="auto" hangingPunct="1">
              <a:spcBef>
                <a:spcPts val="0"/>
              </a:spcBef>
              <a:spcAft>
                <a:spcPts val="0"/>
              </a:spcAft>
              <a:buFont typeface="Arial" panose="020B0604020202020204" pitchFamily="34" charset="0"/>
              <a:buChar char="•"/>
              <a:defRPr/>
            </a:pPr>
            <a:r>
              <a:rPr lang="en-AU" dirty="0">
                <a:cs typeface="Calibri" panose="020F0502020204030204" pitchFamily="34" charset="0"/>
              </a:rPr>
              <a:t>Greater focus on patient-centred care </a:t>
            </a:r>
          </a:p>
          <a:p>
            <a:pPr marL="342900" indent="-342900" eaLnBrk="1" fontAlgn="auto" hangingPunct="1">
              <a:spcBef>
                <a:spcPts val="0"/>
              </a:spcBef>
              <a:spcAft>
                <a:spcPts val="0"/>
              </a:spcAft>
              <a:buFont typeface="Arial" panose="020B0604020202020204" pitchFamily="34" charset="0"/>
              <a:buChar char="•"/>
              <a:defRPr/>
            </a:pPr>
            <a:r>
              <a:rPr lang="en-AU" dirty="0">
                <a:cs typeface="Calibri" panose="020F0502020204030204" pitchFamily="34" charset="0"/>
              </a:rPr>
              <a:t>Supports goals of care and shared decision-making </a:t>
            </a:r>
          </a:p>
          <a:p>
            <a:pPr marL="342900" indent="-342900" eaLnBrk="1" fontAlgn="auto" hangingPunct="1">
              <a:spcBef>
                <a:spcPts val="0"/>
              </a:spcBef>
              <a:spcAft>
                <a:spcPts val="0"/>
              </a:spcAft>
              <a:buFont typeface="Arial" panose="020B0604020202020204" pitchFamily="34" charset="0"/>
              <a:buChar char="•"/>
              <a:defRPr/>
            </a:pPr>
            <a:r>
              <a:rPr lang="en-AU" dirty="0">
                <a:cs typeface="Calibri" panose="020F0502020204030204" pitchFamily="34" charset="0"/>
              </a:rPr>
              <a:t>Demonstrates patient-centred decision making  (as per NSQHSS)</a:t>
            </a:r>
          </a:p>
          <a:p>
            <a:pPr eaLnBrk="1" fontAlgn="auto" hangingPunct="1">
              <a:spcBef>
                <a:spcPts val="0"/>
              </a:spcBef>
              <a:spcAft>
                <a:spcPts val="0"/>
              </a:spcAft>
              <a:defRPr/>
            </a:pPr>
            <a:endParaRPr lang="en-AU" dirty="0"/>
          </a:p>
        </p:txBody>
      </p:sp>
      <p:sp>
        <p:nvSpPr>
          <p:cNvPr id="98308" name="Slide Number Placeholder 3">
            <a:extLst>
              <a:ext uri="{FF2B5EF4-FFF2-40B4-BE49-F238E27FC236}">
                <a16:creationId xmlns:a16="http://schemas.microsoft.com/office/drawing/2014/main" id="{8B209ECF-EC06-DF19-1C1C-20BDF95052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99159E-389C-4674-B69B-8F9328E9B584}" type="slidenum">
              <a:rPr lang="en-AU" altLang="en-US">
                <a:latin typeface="Calibri" panose="020F0502020204030204" pitchFamily="34" charset="0"/>
              </a:rPr>
              <a:pPr/>
              <a:t>50</a:t>
            </a:fld>
            <a:endParaRPr lang="en-AU"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FE382561-4681-3DAB-322A-D21945066F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E97E9650-CAAB-B524-E368-5832BC7C17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a:p>
            <a:pPr eaLnBrk="1" hangingPunct="1">
              <a:spcBef>
                <a:spcPct val="0"/>
              </a:spcBef>
            </a:pPr>
            <a:r>
              <a:rPr lang="en-AU" altLang="en-US"/>
              <a:t>An Advance Health Directive cannot be used to: </a:t>
            </a:r>
          </a:p>
          <a:p>
            <a:pPr eaLnBrk="1" hangingPunct="1">
              <a:spcBef>
                <a:spcPct val="0"/>
              </a:spcBef>
            </a:pPr>
            <a:r>
              <a:rPr lang="en-AU" altLang="en-US"/>
              <a:t>• request voluntary assisted dying as this requires a person to have decision-making capacity throughout the entire process (individuals who are considering VAD can be referred to the WA VAD Statewide Care Navigator Service for support - email </a:t>
            </a:r>
            <a:r>
              <a:rPr lang="en-AU" altLang="en-US" u="sng"/>
              <a:t>VADcarenavigator@health. wa.gov.au </a:t>
            </a:r>
            <a:r>
              <a:rPr lang="en-AU" altLang="en-US"/>
              <a:t>or call 9431 2755) </a:t>
            </a:r>
          </a:p>
          <a:p>
            <a:pPr eaLnBrk="1" hangingPunct="1">
              <a:spcBef>
                <a:spcPct val="0"/>
              </a:spcBef>
            </a:pPr>
            <a:r>
              <a:rPr lang="en-AU" altLang="en-US"/>
              <a:t>• request or authorise a health professional to take active steps to unnaturally end life </a:t>
            </a:r>
          </a:p>
          <a:p>
            <a:pPr eaLnBrk="1" hangingPunct="1">
              <a:spcBef>
                <a:spcPct val="0"/>
              </a:spcBef>
            </a:pPr>
            <a:r>
              <a:rPr lang="en-AU" altLang="en-US"/>
              <a:t>• request specific interventions that are not clinically indicated </a:t>
            </a:r>
          </a:p>
          <a:p>
            <a:pPr eaLnBrk="1" hangingPunct="1">
              <a:spcBef>
                <a:spcPct val="0"/>
              </a:spcBef>
            </a:pPr>
            <a:r>
              <a:rPr lang="en-AU" altLang="en-US"/>
              <a:t>• request treatment that is considered to be medically futile </a:t>
            </a:r>
          </a:p>
          <a:p>
            <a:pPr eaLnBrk="1" hangingPunct="1">
              <a:spcBef>
                <a:spcPct val="0"/>
              </a:spcBef>
            </a:pPr>
            <a:r>
              <a:rPr lang="en-AU" altLang="en-US"/>
              <a:t>• record wishes about organ and tissue donation - an AHD is ineffective after death. </a:t>
            </a:r>
          </a:p>
        </p:txBody>
      </p:sp>
      <p:sp>
        <p:nvSpPr>
          <p:cNvPr id="100356" name="Slide Number Placeholder 3">
            <a:extLst>
              <a:ext uri="{FF2B5EF4-FFF2-40B4-BE49-F238E27FC236}">
                <a16:creationId xmlns:a16="http://schemas.microsoft.com/office/drawing/2014/main" id="{E572BB3D-A7D7-6496-67D8-E52CFE92F3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643B51-B12D-42B1-9ADC-D17C831DC868}" type="slidenum">
              <a:rPr lang="en-AU" altLang="en-US">
                <a:latin typeface="Calibri" panose="020F0502020204030204" pitchFamily="34" charset="0"/>
              </a:rPr>
              <a:pPr/>
              <a:t>51</a:t>
            </a:fld>
            <a:endParaRPr lang="en-AU"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5CF8C76-7E2B-D1D2-1FC4-7AD8B2067B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07F0478-526A-2BB5-5E9A-4B9015EB34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An AHD would come into effect only if it applied to the treatment the person required and only if the person was unable to make reasoned judgements about a treatment decision at the time that the treatment was required. </a:t>
            </a:r>
          </a:p>
        </p:txBody>
      </p:sp>
      <p:sp>
        <p:nvSpPr>
          <p:cNvPr id="102404" name="Slide Number Placeholder 3">
            <a:extLst>
              <a:ext uri="{FF2B5EF4-FFF2-40B4-BE49-F238E27FC236}">
                <a16:creationId xmlns:a16="http://schemas.microsoft.com/office/drawing/2014/main" id="{1C772087-1B11-6847-3792-BBF88669CA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6BE59C-16F4-4F8D-9830-839B2957F69D}" type="slidenum">
              <a:rPr lang="en-AU" altLang="en-US">
                <a:latin typeface="Calibri" panose="020F0502020204030204" pitchFamily="34" charset="0"/>
              </a:rPr>
              <a:pPr/>
              <a:t>52</a:t>
            </a:fld>
            <a:endParaRPr lang="en-AU"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67FD490-ECCC-D55E-01C5-F1E9DCAA2E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637BEE-695A-4FBD-B10F-F15172CB8C08}"/>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An AHD must contain at least 1 treatment decision within Part 4. This can be in Part 4.1 life sustaining treatment decisions, 4.2 other treatment decisions, 4.3 Medical research</a:t>
            </a:r>
          </a:p>
          <a:p>
            <a:pPr marL="171450" indent="-171450" eaLnBrk="1" fontAlgn="auto" hangingPunct="1">
              <a:spcBef>
                <a:spcPts val="0"/>
              </a:spcBef>
              <a:spcAft>
                <a:spcPts val="0"/>
              </a:spcAft>
              <a:buFont typeface="Arial" panose="020B0604020202020204" pitchFamily="34" charset="0"/>
              <a:buChar char="•"/>
              <a:defRPr/>
            </a:pPr>
            <a:r>
              <a:rPr lang="en-AU" dirty="0"/>
              <a:t>The person making an Advance Health Directive must sign in the presence of 2 witnesses. If they are physically incapable of signing this Advance Health Directive, they can ask another person to sign for them. They must be present when the person signs for them.</a:t>
            </a:r>
          </a:p>
          <a:p>
            <a:pPr marL="171450" indent="-171450" eaLnBrk="1" fontAlgn="auto" hangingPunct="1">
              <a:spcBef>
                <a:spcPts val="0"/>
              </a:spcBef>
              <a:spcAft>
                <a:spcPts val="0"/>
              </a:spcAft>
              <a:buFont typeface="Arial" panose="020B0604020202020204" pitchFamily="34" charset="0"/>
              <a:buChar char="•"/>
              <a:defRPr/>
            </a:pPr>
            <a:r>
              <a:rPr lang="en-AU" dirty="0"/>
              <a:t>Each of the witnesses must be 18 years of age or older and cannot be the person making the Advance Health Directive or the person signing for them (if applicable).</a:t>
            </a:r>
          </a:p>
          <a:p>
            <a:pPr marL="171450" indent="-171450" eaLnBrk="1" fontAlgn="auto" hangingPunct="1">
              <a:spcBef>
                <a:spcPts val="0"/>
              </a:spcBef>
              <a:spcAft>
                <a:spcPts val="0"/>
              </a:spcAft>
              <a:buFont typeface="Arial" panose="020B0604020202020204" pitchFamily="34" charset="0"/>
              <a:buChar char="•"/>
              <a:defRPr/>
            </a:pPr>
            <a:r>
              <a:rPr lang="en-AU" dirty="0"/>
              <a:t>At least one of the witnesses must be authorised by law to take statutory declarations. Schedule 2 of the </a:t>
            </a:r>
            <a:r>
              <a:rPr lang="en-AU" i="1" dirty="0">
                <a:hlinkClick r:id="rId3"/>
              </a:rPr>
              <a:t>Oaths, Affidavits and Statutory Declarations Act 2005</a:t>
            </a:r>
            <a:r>
              <a:rPr lang="en-AU" u="sng" dirty="0">
                <a:hlinkClick r:id="rId3"/>
              </a:rPr>
              <a:t> (external site)</a:t>
            </a:r>
            <a:r>
              <a:rPr lang="en-AU" dirty="0"/>
              <a:t> has the full list of people who can witness a statutory declaration. All registered health professionals and lawyers are included on this list.</a:t>
            </a:r>
          </a:p>
          <a:p>
            <a:pPr marL="171450" indent="-171450" eaLnBrk="1" fontAlgn="auto" hangingPunct="1">
              <a:spcBef>
                <a:spcPts val="0"/>
              </a:spcBef>
              <a:spcAft>
                <a:spcPts val="0"/>
              </a:spcAft>
              <a:buFont typeface="Arial" panose="020B0604020202020204" pitchFamily="34" charset="0"/>
              <a:buChar char="•"/>
              <a:defRPr/>
            </a:pPr>
            <a:r>
              <a:rPr lang="en-AU" dirty="0"/>
              <a:t>The witnesses must also sign the Advance Health Directive. Both witnesses must be present when each of them signs. The person making the Advance Health Directive (and the person signing for them, if applicable) must also be present when the witnesses sign.</a:t>
            </a:r>
          </a:p>
          <a:p>
            <a:pPr eaLnBrk="1" fontAlgn="auto" hangingPunct="1">
              <a:spcBef>
                <a:spcPts val="0"/>
              </a:spcBef>
              <a:spcAft>
                <a:spcPts val="0"/>
              </a:spcAft>
              <a:defRPr/>
            </a:pPr>
            <a:endParaRPr lang="en-AU" dirty="0"/>
          </a:p>
        </p:txBody>
      </p:sp>
      <p:sp>
        <p:nvSpPr>
          <p:cNvPr id="104452" name="Slide Number Placeholder 3">
            <a:extLst>
              <a:ext uri="{FF2B5EF4-FFF2-40B4-BE49-F238E27FC236}">
                <a16:creationId xmlns:a16="http://schemas.microsoft.com/office/drawing/2014/main" id="{F1FD1234-98A9-B6EC-5224-DAF1DE9441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02354C-A737-4ED4-A15A-F39620F7D088}" type="slidenum">
              <a:rPr lang="en-AU" altLang="en-US">
                <a:latin typeface="Calibri" panose="020F0502020204030204" pitchFamily="34" charset="0"/>
              </a:rPr>
              <a:pPr/>
              <a:t>53</a:t>
            </a:fld>
            <a:endParaRPr lang="en-AU"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E8E37E6-BD8F-3013-913A-A80661016E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88D0FA-DF1C-4EC8-87B9-046DE5D7A872}"/>
              </a:ext>
            </a:extLst>
          </p:cNvPr>
          <p:cNvSpPr>
            <a:spLocks noGrp="1"/>
          </p:cNvSpPr>
          <p:nvPr>
            <p:ph type="body" idx="1"/>
          </p:nvPr>
        </p:nvSpPr>
        <p:spPr/>
        <p:txBody>
          <a:bodyPr/>
          <a:lstStyle/>
          <a:p>
            <a:pPr eaLnBrk="1" fontAlgn="auto" hangingPunct="1">
              <a:spcBef>
                <a:spcPts val="0"/>
              </a:spcBef>
              <a:spcAft>
                <a:spcPts val="0"/>
              </a:spcAft>
              <a:defRPr/>
            </a:pPr>
            <a:r>
              <a:rPr lang="en-AU" sz="2400" b="1" dirty="0">
                <a:solidFill>
                  <a:srgbClr val="4472C4"/>
                </a:solidFill>
                <a:cs typeface="Calibri" panose="020F0502020204030204" pitchFamily="34" charset="0"/>
              </a:rPr>
              <a:t>LOCATING YOUR PATIENT’S AHD </a:t>
            </a:r>
          </a:p>
          <a:p>
            <a:pPr eaLnBrk="1" fontAlgn="auto" hangingPunct="1">
              <a:spcBef>
                <a:spcPts val="0"/>
              </a:spcBef>
              <a:spcAft>
                <a:spcPts val="0"/>
              </a:spcAft>
              <a:defRPr/>
            </a:pPr>
            <a:r>
              <a:rPr lang="en-AU" b="1" dirty="0">
                <a:solidFill>
                  <a:srgbClr val="7030A0"/>
                </a:solidFill>
                <a:cs typeface="Calibri" panose="020F0502020204030204" pitchFamily="34" charset="0"/>
              </a:rPr>
              <a:t>Ask about AHDs as early as possible </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rPr>
              <a:t>Ask your patient if they have an AHD</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rPr>
              <a:t>If they are unsure or cannot communicate:</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rPr>
              <a:t>Ask their family/carer and/or GP</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rPr>
              <a:t>Check patient records AND My Health Record.</a:t>
            </a:r>
            <a:endParaRPr lang="en-AU" dirty="0">
              <a:solidFill>
                <a:prstClr val="black"/>
              </a:solidFill>
              <a:cs typeface="Calibri" panose="020F0502020204030204" pitchFamily="34" charset="0"/>
            </a:endParaRPr>
          </a:p>
          <a:p>
            <a:pPr eaLnBrk="1" fontAlgn="auto" hangingPunct="1">
              <a:spcBef>
                <a:spcPts val="0"/>
              </a:spcBef>
              <a:spcAft>
                <a:spcPts val="0"/>
              </a:spcAft>
              <a:defRPr/>
            </a:pPr>
            <a:endParaRPr lang="en-AU" b="1" dirty="0">
              <a:solidFill>
                <a:srgbClr val="7030A0"/>
              </a:solidFill>
              <a:cs typeface="Calibri" panose="020F0502020204030204" pitchFamily="34" charset="0"/>
            </a:endParaRPr>
          </a:p>
          <a:p>
            <a:pPr eaLnBrk="1" fontAlgn="auto" hangingPunct="1">
              <a:spcBef>
                <a:spcPts val="0"/>
              </a:spcBef>
              <a:spcAft>
                <a:spcPts val="0"/>
              </a:spcAft>
              <a:defRPr/>
            </a:pPr>
            <a:r>
              <a:rPr lang="en-AU" b="1" dirty="0">
                <a:solidFill>
                  <a:srgbClr val="7030A0"/>
                </a:solidFill>
                <a:cs typeface="Calibri" panose="020F0502020204030204" pitchFamily="34" charset="0"/>
              </a:rPr>
              <a:t>Store and communicate </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If patient has an AHD, raise a clinical alert in hospital settings and store AHD within patient’s record</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Mention the AHD and other care planning discussions in clinical handovers including </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Referrals</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Discharge summaries</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Outpatient correspondence</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Encourage patients to upload their AHD to their My Health Record and support upload to My Health Record. </a:t>
            </a:r>
          </a:p>
          <a:p>
            <a:pPr eaLnBrk="1" fontAlgn="auto" hangingPunct="1">
              <a:spcBef>
                <a:spcPts val="0"/>
              </a:spcBef>
              <a:spcAft>
                <a:spcPts val="0"/>
              </a:spcAft>
              <a:defRPr/>
            </a:pPr>
            <a:endParaRPr lang="en-AU" dirty="0"/>
          </a:p>
        </p:txBody>
      </p:sp>
      <p:sp>
        <p:nvSpPr>
          <p:cNvPr id="106500" name="Slide Number Placeholder 3">
            <a:extLst>
              <a:ext uri="{FF2B5EF4-FFF2-40B4-BE49-F238E27FC236}">
                <a16:creationId xmlns:a16="http://schemas.microsoft.com/office/drawing/2014/main" id="{37F0EB5E-F70E-D402-FCF9-F30CB00382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076A0B-63DA-49D9-BBFB-5178C932A9B1}" type="slidenum">
              <a:rPr lang="en-AU" altLang="en-US">
                <a:latin typeface="Calibri" panose="020F0502020204030204" pitchFamily="34" charset="0"/>
              </a:rPr>
              <a:pPr/>
              <a:t>54</a:t>
            </a:fld>
            <a:endParaRPr lang="en-AU"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D78A4BB-9830-1847-0895-66849E19BA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41D5725-ACF9-4AC1-A088-4745BF9B1018}"/>
              </a:ext>
            </a:extLst>
          </p:cNvPr>
          <p:cNvSpPr>
            <a:spLocks noGrp="1"/>
          </p:cNvSpPr>
          <p:nvPr>
            <p:ph type="body" idx="1"/>
          </p:nvPr>
        </p:nvSpPr>
        <p:spPr/>
        <p:txBody>
          <a:bodyPr/>
          <a:lstStyle/>
          <a:p>
            <a:pPr eaLnBrk="1" fontAlgn="auto" hangingPunct="1">
              <a:spcBef>
                <a:spcPts val="0"/>
              </a:spcBef>
              <a:spcAft>
                <a:spcPts val="0"/>
              </a:spcAft>
              <a:defRPr/>
            </a:pPr>
            <a:r>
              <a:rPr lang="en-AU" sz="2400" b="1" dirty="0">
                <a:solidFill>
                  <a:srgbClr val="4472C4"/>
                </a:solidFill>
                <a:cs typeface="Calibri" panose="020F0502020204030204" pitchFamily="34" charset="0"/>
              </a:rPr>
              <a:t>CARING FOR PATIENTS WITH AN AHD</a:t>
            </a:r>
          </a:p>
          <a:p>
            <a:pPr eaLnBrk="1" fontAlgn="auto" hangingPunct="1">
              <a:spcBef>
                <a:spcPts val="0"/>
              </a:spcBef>
              <a:spcAft>
                <a:spcPts val="0"/>
              </a:spcAft>
              <a:defRPr/>
            </a:pPr>
            <a:r>
              <a:rPr lang="en-AU" b="1" dirty="0">
                <a:solidFill>
                  <a:srgbClr val="7030A0"/>
                </a:solidFill>
                <a:cs typeface="Calibri" panose="020F0502020204030204" pitchFamily="34" charset="0"/>
              </a:rPr>
              <a:t>Linking with Goals of Patient Care (</a:t>
            </a:r>
            <a:r>
              <a:rPr lang="en-AU" b="1" dirty="0" err="1">
                <a:solidFill>
                  <a:srgbClr val="7030A0"/>
                </a:solidFill>
                <a:cs typeface="Calibri" panose="020F0502020204030204" pitchFamily="34" charset="0"/>
              </a:rPr>
              <a:t>GoPC</a:t>
            </a:r>
            <a:r>
              <a:rPr lang="en-AU" b="1" dirty="0">
                <a:solidFill>
                  <a:srgbClr val="7030A0"/>
                </a:solidFill>
                <a:cs typeface="Calibri" panose="020F0502020204030204" pitchFamily="34" charset="0"/>
              </a:rPr>
              <a:t>) in relevant settings</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Discuss content of AHDs/ advance care planning documents during </a:t>
            </a:r>
            <a:r>
              <a:rPr lang="en-AU" dirty="0" err="1">
                <a:solidFill>
                  <a:prstClr val="black"/>
                </a:solidFill>
              </a:rPr>
              <a:t>GoPC</a:t>
            </a:r>
            <a:r>
              <a:rPr lang="en-AU" dirty="0">
                <a:solidFill>
                  <a:prstClr val="black"/>
                </a:solidFill>
              </a:rPr>
              <a:t> discussions.</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Ensure </a:t>
            </a:r>
            <a:r>
              <a:rPr lang="en-AU" dirty="0" err="1">
                <a:solidFill>
                  <a:prstClr val="black"/>
                </a:solidFill>
              </a:rPr>
              <a:t>GoPC</a:t>
            </a:r>
            <a:r>
              <a:rPr lang="en-AU" dirty="0">
                <a:solidFill>
                  <a:prstClr val="black"/>
                </a:solidFill>
              </a:rPr>
              <a:t> forms align with the patient’s AHD. </a:t>
            </a:r>
            <a:endParaRPr lang="en-AU" b="1" dirty="0">
              <a:solidFill>
                <a:srgbClr val="7030A0"/>
              </a:solidFill>
              <a:cs typeface="Calibri" panose="020F0502020204030204" pitchFamily="34" charset="0"/>
            </a:endParaRPr>
          </a:p>
          <a:p>
            <a:pPr eaLnBrk="1" fontAlgn="auto" hangingPunct="1">
              <a:spcBef>
                <a:spcPts val="0"/>
              </a:spcBef>
              <a:spcAft>
                <a:spcPts val="0"/>
              </a:spcAft>
              <a:defRPr/>
            </a:pPr>
            <a:endParaRPr lang="en-AU" b="1" dirty="0">
              <a:solidFill>
                <a:srgbClr val="7030A0"/>
              </a:solidFill>
              <a:cs typeface="Calibri" panose="020F0502020204030204" pitchFamily="34" charset="0"/>
            </a:endParaRPr>
          </a:p>
          <a:p>
            <a:pPr eaLnBrk="1" fontAlgn="auto" hangingPunct="1">
              <a:spcBef>
                <a:spcPts val="0"/>
              </a:spcBef>
              <a:spcAft>
                <a:spcPts val="0"/>
              </a:spcAft>
              <a:defRPr/>
            </a:pPr>
            <a:r>
              <a:rPr lang="en-AU" b="1" dirty="0">
                <a:solidFill>
                  <a:srgbClr val="7030A0"/>
                </a:solidFill>
                <a:cs typeface="Calibri" panose="020F0502020204030204" pitchFamily="34" charset="0"/>
              </a:rPr>
              <a:t>Enact &amp; follow </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If patient doesn’t have decision-making capacity, refer to their AHD and when relevant:</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comply with the treatment decisions outlined within the AHD</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provide care in accordance with their values and preferences</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engage with the social work team to support families/carers with patient values and preferences</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What if their AHD does not cover the treatment decision required or they do not have an AHD?</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refer to the </a:t>
            </a:r>
            <a:r>
              <a:rPr lang="en-AU" dirty="0">
                <a:solidFill>
                  <a:prstClr val="black"/>
                </a:solidFill>
                <a:hlinkClick r:id="rId3"/>
              </a:rPr>
              <a:t>Hierarchy of treatment decision-makers</a:t>
            </a:r>
            <a:r>
              <a:rPr lang="en-AU" dirty="0">
                <a:solidFill>
                  <a:prstClr val="black"/>
                </a:solidFill>
              </a:rPr>
              <a:t> (</a:t>
            </a:r>
            <a:r>
              <a:rPr lang="en-AU" dirty="0"/>
              <a:t>https://www.wa.gov.au/system/files/2022-02/treatment-decision-makers-heirarchy.pdf)</a:t>
            </a:r>
            <a:r>
              <a:rPr lang="en-AU" dirty="0">
                <a:solidFill>
                  <a:prstClr val="black"/>
                </a:solidFill>
              </a:rPr>
              <a:t> for the order in which you must consult decision-makers. </a:t>
            </a:r>
          </a:p>
          <a:p>
            <a:pPr eaLnBrk="1" fontAlgn="auto" hangingPunct="1">
              <a:spcBef>
                <a:spcPts val="600"/>
              </a:spcBef>
              <a:spcAft>
                <a:spcPts val="0"/>
              </a:spcAft>
              <a:defRPr/>
            </a:pPr>
            <a:r>
              <a:rPr lang="en-AU" b="1" dirty="0">
                <a:solidFill>
                  <a:srgbClr val="7030A0"/>
                </a:solidFill>
                <a:cs typeface="Calibri" panose="020F0502020204030204" pitchFamily="34" charset="0"/>
              </a:rPr>
              <a:t>Review </a:t>
            </a:r>
          </a:p>
          <a:p>
            <a:pPr marL="285750" indent="-285750" eaLnBrk="1" fontAlgn="auto" hangingPunct="1">
              <a:lnSpc>
                <a:spcPct val="90000"/>
              </a:lnSpc>
              <a:spcBef>
                <a:spcPct val="0"/>
              </a:spcBef>
              <a:spcAft>
                <a:spcPts val="0"/>
              </a:spcAft>
              <a:buFont typeface="Arial" panose="020B0604020202020204" pitchFamily="34" charset="0"/>
              <a:buChar char="•"/>
              <a:defRPr/>
            </a:pPr>
            <a:r>
              <a:rPr lang="en-AU" dirty="0">
                <a:solidFill>
                  <a:prstClr val="black">
                    <a:hueOff val="0"/>
                    <a:satOff val="0"/>
                    <a:lumOff val="0"/>
                    <a:alphaOff val="0"/>
                  </a:prstClr>
                </a:solidFill>
                <a:cs typeface="Calibri" panose="020F0502020204030204" pitchFamily="34" charset="0"/>
              </a:rPr>
              <a:t>Encourage patients to review their AHD when their health changes or at least every 2 - 5 years. </a:t>
            </a:r>
            <a:br>
              <a:rPr lang="en-AU" dirty="0">
                <a:solidFill>
                  <a:prstClr val="black">
                    <a:hueOff val="0"/>
                    <a:satOff val="0"/>
                    <a:lumOff val="0"/>
                    <a:alphaOff val="0"/>
                  </a:prstClr>
                </a:solidFill>
                <a:cs typeface="Calibri" panose="020F0502020204030204" pitchFamily="34" charset="0"/>
              </a:rPr>
            </a:br>
            <a:r>
              <a:rPr lang="en-AU" dirty="0">
                <a:solidFill>
                  <a:srgbClr val="5A2476"/>
                </a:solidFill>
                <a:cs typeface="Calibri" panose="020F0502020204030204" pitchFamily="34" charset="0"/>
              </a:rPr>
              <a:t>NB. changes cannot be made to existing AHD. A new AHD can be made to replace previous AHD if the person still has decision-making capacity.</a:t>
            </a:r>
            <a:endParaRPr lang="en-AU" dirty="0">
              <a:solidFill>
                <a:srgbClr val="5A2476"/>
              </a:solidFill>
            </a:endParaRPr>
          </a:p>
          <a:p>
            <a:pPr eaLnBrk="1" fontAlgn="auto" hangingPunct="1">
              <a:spcBef>
                <a:spcPts val="0"/>
              </a:spcBef>
              <a:spcAft>
                <a:spcPts val="0"/>
              </a:spcAft>
              <a:defRPr/>
            </a:pPr>
            <a:endParaRPr lang="en-AU" dirty="0"/>
          </a:p>
        </p:txBody>
      </p:sp>
      <p:sp>
        <p:nvSpPr>
          <p:cNvPr id="108548" name="Slide Number Placeholder 3">
            <a:extLst>
              <a:ext uri="{FF2B5EF4-FFF2-40B4-BE49-F238E27FC236}">
                <a16:creationId xmlns:a16="http://schemas.microsoft.com/office/drawing/2014/main" id="{5E5E085B-2509-A43B-6218-417AB72A86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0C9340-5389-4DAC-9D58-30FFBB4B135F}" type="slidenum">
              <a:rPr lang="en-AU" altLang="en-US">
                <a:latin typeface="Calibri" panose="020F0502020204030204" pitchFamily="34" charset="0"/>
              </a:rPr>
              <a:pPr/>
              <a:t>55</a:t>
            </a:fld>
            <a:endParaRPr lang="en-AU"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178BAC8-5A8C-F6C5-BC5A-3A389FED5A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EDA6E08-D14B-4785-B6ED-4187830B95E9}"/>
              </a:ext>
            </a:extLst>
          </p:cNvPr>
          <p:cNvSpPr>
            <a:spLocks noGrp="1"/>
          </p:cNvSpPr>
          <p:nvPr>
            <p:ph type="body" idx="1"/>
          </p:nvPr>
        </p:nvSpPr>
        <p:spPr/>
        <p:txBody>
          <a:bodyPr/>
          <a:lstStyle/>
          <a:p>
            <a:pPr eaLnBrk="1" fontAlgn="auto" hangingPunct="1">
              <a:spcBef>
                <a:spcPts val="0"/>
              </a:spcBef>
              <a:spcAft>
                <a:spcPts val="0"/>
              </a:spcAft>
              <a:defRPr/>
            </a:pPr>
            <a:r>
              <a:rPr lang="en-AU" dirty="0"/>
              <a:t>Advance care planning has a number of benefits for the person, their family, carers and for health professionals and organisations providing their care. A range of legislative requirements also inform requirements for advance care planning. Together these benefits and obligations justify the inclusion of advance care planning as part of routine care. </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Benefits of ACP</a:t>
            </a:r>
          </a:p>
          <a:p>
            <a:pPr marL="171450" indent="-171450" eaLnBrk="1" fontAlgn="auto" hangingPunct="1">
              <a:spcBef>
                <a:spcPts val="0"/>
              </a:spcBef>
              <a:spcAft>
                <a:spcPts val="0"/>
              </a:spcAft>
              <a:buFont typeface="Arial" panose="020B0604020202020204" pitchFamily="34" charset="0"/>
              <a:buChar char="•"/>
              <a:defRPr/>
            </a:pPr>
            <a:r>
              <a:rPr lang="en-AU" dirty="0"/>
              <a:t>Provides an opportunity for people to plan what is important for their future health and personal care, and to take comfort in sharing this with others.</a:t>
            </a:r>
          </a:p>
          <a:p>
            <a:pPr marL="171450" indent="-171450" eaLnBrk="1" fontAlgn="auto" hangingPunct="1">
              <a:spcBef>
                <a:spcPts val="0"/>
              </a:spcBef>
              <a:spcAft>
                <a:spcPts val="0"/>
              </a:spcAft>
              <a:buFont typeface="Arial" panose="020B0604020202020204" pitchFamily="34" charset="0"/>
              <a:buChar char="•"/>
              <a:defRPr/>
            </a:pPr>
            <a:r>
              <a:rPr lang="en-AU" dirty="0"/>
              <a:t>Enables decision-making to occur by the person without the pressure of acute clinical decline.</a:t>
            </a:r>
          </a:p>
          <a:p>
            <a:pPr marL="171450" indent="-171450" eaLnBrk="1" fontAlgn="auto" hangingPunct="1">
              <a:spcBef>
                <a:spcPts val="0"/>
              </a:spcBef>
              <a:spcAft>
                <a:spcPts val="0"/>
              </a:spcAft>
              <a:buFont typeface="Arial" panose="020B0604020202020204" pitchFamily="34" charset="0"/>
              <a:buChar char="•"/>
              <a:defRPr/>
            </a:pPr>
            <a:r>
              <a:rPr lang="en-AU" dirty="0"/>
              <a:t>Assists people to make decisions when they are able to communicate so they receive care that is consistent with their beliefs, values, needs and preferences if they become unable to communicate decisions.</a:t>
            </a:r>
          </a:p>
          <a:p>
            <a:pPr marL="171450" indent="-171450" eaLnBrk="1" fontAlgn="auto" hangingPunct="1">
              <a:spcBef>
                <a:spcPts val="0"/>
              </a:spcBef>
              <a:spcAft>
                <a:spcPts val="0"/>
              </a:spcAft>
              <a:buFont typeface="Arial" panose="020B0604020202020204" pitchFamily="34" charset="0"/>
              <a:buChar char="•"/>
              <a:defRPr/>
            </a:pPr>
            <a:r>
              <a:rPr lang="en-AU" dirty="0"/>
              <a:t>Reduces non-beneficial transfers to acute care and unwanted interventions.</a:t>
            </a:r>
          </a:p>
          <a:p>
            <a:pPr marL="171450" indent="-171450" eaLnBrk="1" fontAlgn="auto" hangingPunct="1">
              <a:spcBef>
                <a:spcPts val="0"/>
              </a:spcBef>
              <a:spcAft>
                <a:spcPts val="0"/>
              </a:spcAft>
              <a:buFont typeface="Arial" panose="020B0604020202020204" pitchFamily="34" charset="0"/>
              <a:buChar char="•"/>
              <a:defRPr/>
            </a:pPr>
            <a:r>
              <a:rPr lang="en-AU" dirty="0"/>
              <a:t>Improves patient and family satisfaction with care, with families experiencing less anxiety, depression and stress.</a:t>
            </a:r>
          </a:p>
          <a:p>
            <a:pPr eaLnBrk="1" fontAlgn="auto" hangingPunct="1">
              <a:spcBef>
                <a:spcPts val="0"/>
              </a:spcBef>
              <a:spcAft>
                <a:spcPts val="0"/>
              </a:spcAft>
              <a:defRPr/>
            </a:pPr>
            <a:endParaRPr lang="en-AU" b="1" dirty="0"/>
          </a:p>
        </p:txBody>
      </p:sp>
      <p:sp>
        <p:nvSpPr>
          <p:cNvPr id="16388" name="Slide Number Placeholder 3">
            <a:extLst>
              <a:ext uri="{FF2B5EF4-FFF2-40B4-BE49-F238E27FC236}">
                <a16:creationId xmlns:a16="http://schemas.microsoft.com/office/drawing/2014/main" id="{3459AD8B-426E-FC79-7254-2280ED4EDA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1403F3-78BA-463E-8C51-EC0F78E7C35B}" type="slidenum">
              <a:rPr lang="en-AU" altLang="en-US">
                <a:latin typeface="Calibri" panose="020F0502020204030204" pitchFamily="34" charset="0"/>
              </a:rPr>
              <a:pPr/>
              <a:t>9</a:t>
            </a:fld>
            <a:endParaRPr lang="en-AU"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6516BDE-2412-0CF6-CDA4-C8F6D619AE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2ED21A5B-2C2A-9E67-DA6A-4BA19A1B0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Key message</a:t>
            </a:r>
            <a:endParaRPr lang="en-AU" altLang="en-US" dirty="0"/>
          </a:p>
          <a:p>
            <a:pPr eaLnBrk="1" hangingPunct="1">
              <a:spcBef>
                <a:spcPct val="0"/>
              </a:spcBef>
            </a:pPr>
            <a:r>
              <a:rPr lang="en-AU" altLang="en-US" dirty="0"/>
              <a:t>Organisations need policies and procedures, staff education, quality and audit procedures, and storage systems for documentation in order to successfully implement advance care planning.</a:t>
            </a:r>
          </a:p>
          <a:p>
            <a:pPr eaLnBrk="1" hangingPunct="1">
              <a:spcBef>
                <a:spcPct val="0"/>
              </a:spcBef>
            </a:pPr>
            <a:endParaRPr lang="en-AU" altLang="en-US" dirty="0"/>
          </a:p>
          <a:p>
            <a:pPr eaLnBrk="1" hangingPunct="1">
              <a:spcBef>
                <a:spcPct val="0"/>
              </a:spcBef>
            </a:pPr>
            <a:r>
              <a:rPr lang="en-AU" altLang="en-US" dirty="0"/>
              <a:t>There are a variety of ways in which an organisation can support advance care planning. Elements required to successfully deliver advance care planning include:</a:t>
            </a:r>
          </a:p>
          <a:p>
            <a:pPr eaLnBrk="1" hangingPunct="1">
              <a:spcBef>
                <a:spcPct val="0"/>
              </a:spcBef>
            </a:pPr>
            <a:r>
              <a:rPr lang="en-AU" altLang="en-US" b="1" i="1" dirty="0"/>
              <a:t>Advance care planning policy and procedures</a:t>
            </a:r>
            <a:endParaRPr lang="en-AU" altLang="en-US" dirty="0"/>
          </a:p>
          <a:p>
            <a:pPr eaLnBrk="1" hangingPunct="1">
              <a:spcBef>
                <a:spcPct val="0"/>
              </a:spcBef>
            </a:pPr>
            <a:r>
              <a:rPr lang="en-AU" altLang="en-US" dirty="0"/>
              <a:t>Establish governance</a:t>
            </a:r>
          </a:p>
          <a:p>
            <a:pPr eaLnBrk="1" hangingPunct="1">
              <a:spcBef>
                <a:spcPct val="0"/>
              </a:spcBef>
            </a:pPr>
            <a:r>
              <a:rPr lang="en-AU" altLang="en-US" dirty="0"/>
              <a:t>Promote initiatives</a:t>
            </a:r>
          </a:p>
          <a:p>
            <a:pPr eaLnBrk="1" hangingPunct="1">
              <a:spcBef>
                <a:spcPct val="0"/>
              </a:spcBef>
            </a:pPr>
            <a:r>
              <a:rPr lang="en-AU" altLang="en-US" b="1" i="1" dirty="0"/>
              <a:t>Everyone knows their role</a:t>
            </a:r>
            <a:endParaRPr lang="en-AU" altLang="en-US" dirty="0"/>
          </a:p>
          <a:p>
            <a:pPr eaLnBrk="1" hangingPunct="1">
              <a:spcBef>
                <a:spcPct val="0"/>
              </a:spcBef>
            </a:pPr>
            <a:r>
              <a:rPr lang="en-AU" altLang="en-US" dirty="0"/>
              <a:t>Commitment and support from executives and clinical leaders</a:t>
            </a:r>
          </a:p>
          <a:p>
            <a:pPr eaLnBrk="1" hangingPunct="1">
              <a:spcBef>
                <a:spcPct val="0"/>
              </a:spcBef>
            </a:pPr>
            <a:r>
              <a:rPr lang="en-AU" altLang="en-US" dirty="0"/>
              <a:t>All healthcare workers can be involved</a:t>
            </a:r>
          </a:p>
          <a:p>
            <a:pPr eaLnBrk="1" hangingPunct="1">
              <a:spcBef>
                <a:spcPct val="0"/>
              </a:spcBef>
            </a:pPr>
            <a:r>
              <a:rPr lang="en-AU" altLang="en-US" b="1" i="1" dirty="0"/>
              <a:t>Systems to alert, store and retrieve</a:t>
            </a:r>
            <a:endParaRPr lang="en-AU" altLang="en-US" dirty="0"/>
          </a:p>
          <a:p>
            <a:pPr eaLnBrk="1" hangingPunct="1">
              <a:spcBef>
                <a:spcPct val="0"/>
              </a:spcBef>
            </a:pPr>
            <a:r>
              <a:rPr lang="en-AU" altLang="en-US" dirty="0"/>
              <a:t>Advance care planning resources available in clinical areas</a:t>
            </a:r>
          </a:p>
          <a:p>
            <a:pPr eaLnBrk="1" hangingPunct="1">
              <a:spcBef>
                <a:spcPct val="0"/>
              </a:spcBef>
            </a:pPr>
            <a:r>
              <a:rPr lang="en-AU" altLang="en-US" dirty="0"/>
              <a:t>Advance care planning alert, storage and retrieval system</a:t>
            </a:r>
          </a:p>
          <a:p>
            <a:pPr eaLnBrk="1" hangingPunct="1">
              <a:spcBef>
                <a:spcPct val="0"/>
              </a:spcBef>
            </a:pPr>
            <a:r>
              <a:rPr lang="en-AU" altLang="en-US" b="1" i="1" dirty="0"/>
              <a:t>Education and training</a:t>
            </a:r>
            <a:endParaRPr lang="en-AU" altLang="en-US" dirty="0"/>
          </a:p>
          <a:p>
            <a:pPr eaLnBrk="1" hangingPunct="1">
              <a:spcBef>
                <a:spcPct val="0"/>
              </a:spcBef>
            </a:pPr>
            <a:r>
              <a:rPr lang="en-AU" altLang="en-US" dirty="0"/>
              <a:t>Education of workforce to initiate and progress discussions</a:t>
            </a:r>
          </a:p>
          <a:p>
            <a:pPr eaLnBrk="1" hangingPunct="1">
              <a:spcBef>
                <a:spcPct val="0"/>
              </a:spcBef>
            </a:pPr>
            <a:r>
              <a:rPr lang="en-AU" altLang="en-US" dirty="0"/>
              <a:t>Promote research</a:t>
            </a:r>
          </a:p>
          <a:p>
            <a:pPr eaLnBrk="1" hangingPunct="1">
              <a:spcBef>
                <a:spcPct val="0"/>
              </a:spcBef>
            </a:pPr>
            <a:r>
              <a:rPr lang="en-AU" altLang="en-US" b="1" i="1" dirty="0"/>
              <a:t>Quality and audit processes</a:t>
            </a:r>
            <a:endParaRPr lang="en-AU" altLang="en-US" dirty="0"/>
          </a:p>
          <a:p>
            <a:pPr eaLnBrk="1" hangingPunct="1">
              <a:spcBef>
                <a:spcPct val="0"/>
              </a:spcBef>
            </a:pPr>
            <a:r>
              <a:rPr lang="en-AU" altLang="en-US" dirty="0"/>
              <a:t>Regular auditing of advance care planning practice and quality</a:t>
            </a:r>
          </a:p>
          <a:p>
            <a:pPr eaLnBrk="1" hangingPunct="1">
              <a:spcBef>
                <a:spcPct val="0"/>
              </a:spcBef>
            </a:pPr>
            <a:r>
              <a:rPr lang="en-AU" altLang="en-US" dirty="0"/>
              <a:t>Link to safety and quality processes</a:t>
            </a:r>
          </a:p>
        </p:txBody>
      </p:sp>
      <p:sp>
        <p:nvSpPr>
          <p:cNvPr id="111620" name="Slide Number Placeholder 3">
            <a:extLst>
              <a:ext uri="{FF2B5EF4-FFF2-40B4-BE49-F238E27FC236}">
                <a16:creationId xmlns:a16="http://schemas.microsoft.com/office/drawing/2014/main" id="{1AF199A1-FEE4-DB9A-BEB3-7D93415422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CCA7A3-431A-48E1-8B0D-BA4B4A69C9F5}" type="slidenum">
              <a:rPr lang="en-AU" altLang="en-US">
                <a:latin typeface="Calibri" panose="020F0502020204030204" pitchFamily="34" charset="0"/>
              </a:rPr>
              <a:pPr/>
              <a:t>57</a:t>
            </a:fld>
            <a:endParaRPr lang="en-AU"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54AE480-5FDD-13F6-1A40-2A6D8B9C2E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C34C8B90-A373-DB60-6C0B-F7B29A02B3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1a. False. Advance care planning should be introduced early as part of routine care, rather than as a result of health decline or crisis.</a:t>
            </a:r>
          </a:p>
          <a:p>
            <a:pPr eaLnBrk="1" hangingPunct="1">
              <a:spcBef>
                <a:spcPct val="0"/>
              </a:spcBef>
            </a:pPr>
            <a:r>
              <a:rPr lang="en-AU" altLang="en-US"/>
              <a:t>1b.True. It is vital to start discussions about advance care planning early with people living with dementia. This helps to ensure that people can talk about how they would like their care to be managed in future while they still have full legal capacity.</a:t>
            </a:r>
          </a:p>
          <a:p>
            <a:pPr eaLnBrk="1" hangingPunct="1">
              <a:spcBef>
                <a:spcPct val="0"/>
              </a:spcBef>
            </a:pPr>
            <a:r>
              <a:rPr lang="en-AU" altLang="en-US"/>
              <a:t>1c. True. The Advance Health Directive and Enduring Power of Guardianship are statutory advance care planning documents available for use in WA.</a:t>
            </a:r>
          </a:p>
          <a:p>
            <a:pPr eaLnBrk="1" hangingPunct="1">
              <a:spcBef>
                <a:spcPct val="0"/>
              </a:spcBef>
            </a:pPr>
            <a:r>
              <a:rPr lang="en-AU" altLang="en-US"/>
              <a:t>1d. False. Advance Health Directives have no effect after death. An Advance Health Directive cannot be used to formally register interest in organ and tissue donation. Organ and tissue donation should be formally registered at </a:t>
            </a:r>
            <a:r>
              <a:rPr lang="en-AU" altLang="en-US" u="sng">
                <a:hlinkClick r:id="rId3"/>
              </a:rPr>
              <a:t>https://www.donatelife.gov.au/join-register</a:t>
            </a:r>
            <a:r>
              <a:rPr lang="en-AU" altLang="en-US"/>
              <a:t>. It is important for a person to let their family know their wishes for organ and tissue donation, as relatives will be asked to agree after their death.</a:t>
            </a:r>
          </a:p>
          <a:p>
            <a:pPr eaLnBrk="1" hangingPunct="1">
              <a:spcBef>
                <a:spcPct val="0"/>
              </a:spcBef>
            </a:pPr>
            <a:endParaRPr lang="en-AU" altLang="en-US"/>
          </a:p>
        </p:txBody>
      </p:sp>
      <p:sp>
        <p:nvSpPr>
          <p:cNvPr id="114692" name="Slide Number Placeholder 3">
            <a:extLst>
              <a:ext uri="{FF2B5EF4-FFF2-40B4-BE49-F238E27FC236}">
                <a16:creationId xmlns:a16="http://schemas.microsoft.com/office/drawing/2014/main" id="{CA576AAE-3D08-4986-EB92-616377805F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A3094A-E938-47CC-B693-BC290EC853EC}" type="slidenum">
              <a:rPr lang="en-AU" altLang="en-US">
                <a:latin typeface="Calibri" panose="020F0502020204030204" pitchFamily="34" charset="0"/>
              </a:rPr>
              <a:pPr/>
              <a:t>59</a:t>
            </a:fld>
            <a:endParaRPr lang="en-AU"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C750E4D5-FA74-C2A2-009F-6C2985992F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BCCCEEAD-BAD6-13ED-F76D-8C5FEE2C2E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You can advise Diane of legislation in WA that allows her to make an Advance Health Directive in which she can state her medical treatment preferences in relation to being kept alive artificially. You can reassure Diane that the Advance Health Directive is a legal document and that the treatment decisions she describes in the document must be followed if she  becomes unable to make or communicate her wishes. You should advise Diane that if she becomes unwell in future she should be counselled about her treatment options. You should also encourage Diane to tell her family and future medical specialists about her wishes.</a:t>
            </a:r>
          </a:p>
          <a:p>
            <a:pPr eaLnBrk="1" hangingPunct="1">
              <a:spcBef>
                <a:spcPct val="0"/>
              </a:spcBef>
            </a:pPr>
            <a:endParaRPr lang="en-AU" altLang="en-US"/>
          </a:p>
        </p:txBody>
      </p:sp>
      <p:sp>
        <p:nvSpPr>
          <p:cNvPr id="116740" name="Slide Number Placeholder 3">
            <a:extLst>
              <a:ext uri="{FF2B5EF4-FFF2-40B4-BE49-F238E27FC236}">
                <a16:creationId xmlns:a16="http://schemas.microsoft.com/office/drawing/2014/main" id="{9D511793-FFA8-C8E0-C552-E029EE8FE5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E2FD4C-0A58-4D13-B09D-F49C822872A8}" type="slidenum">
              <a:rPr lang="en-AU" altLang="en-US">
                <a:latin typeface="Calibri" panose="020F0502020204030204" pitchFamily="34" charset="0"/>
              </a:rPr>
              <a:pPr/>
              <a:t>60</a:t>
            </a:fld>
            <a:endParaRPr lang="en-AU"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DEBC1EA9-9E14-6CE5-A0D3-65B6480C4F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86EFE0A0-9263-61DE-06A2-F958C09869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You can advise Thomas that an Advance Health Directive is a legal document that must be followed by health professionals. Tell Thomas that he should give copies of his Advance Health Directive to his GP and hospital doctors. You can also suggest that he uploads his Advance Health Directive to his MyHealthRecord so that doctors and nurses can access it if required. You can also suggest that Thomas wears a MedicAlert bracelet which provides a phone number for health professionals to call and confirm his preferences for resuscitation in an emergency. You can also talk to Thomas about the option of appointing an alternative person as an enduring guardian (EPG) if he is concerned that his wife would be unable or unwilling to honour his preferences.</a:t>
            </a:r>
          </a:p>
          <a:p>
            <a:pPr eaLnBrk="1" hangingPunct="1">
              <a:spcBef>
                <a:spcPct val="0"/>
              </a:spcBef>
            </a:pPr>
            <a:r>
              <a:rPr lang="en-AU" altLang="en-US"/>
              <a:t>It would be worth counselling Thomas that making these preparations without his wife’s knowledge runs the risk of complications if the time comes to enact his decisions, and that there is a risk of causing her additional stress and emotional upset. You could suggest Thomas reads information from Advance Care Planning Australia to help guide the conversation with her or suggest he involves a third party to help facilitate the discussion.</a:t>
            </a:r>
          </a:p>
          <a:p>
            <a:pPr eaLnBrk="1" hangingPunct="1">
              <a:spcBef>
                <a:spcPct val="0"/>
              </a:spcBef>
            </a:pPr>
            <a:endParaRPr lang="en-AU" altLang="en-US"/>
          </a:p>
        </p:txBody>
      </p:sp>
      <p:sp>
        <p:nvSpPr>
          <p:cNvPr id="118788" name="Slide Number Placeholder 3">
            <a:extLst>
              <a:ext uri="{FF2B5EF4-FFF2-40B4-BE49-F238E27FC236}">
                <a16:creationId xmlns:a16="http://schemas.microsoft.com/office/drawing/2014/main" id="{8F63DD5E-72B1-077E-A83B-0565050144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46DE21-E9F2-48B4-8CAD-1E4A82E3E0F0}" type="slidenum">
              <a:rPr lang="en-AU" altLang="en-US">
                <a:latin typeface="Calibri" panose="020F0502020204030204" pitchFamily="34" charset="0"/>
              </a:rPr>
              <a:pPr/>
              <a:t>61</a:t>
            </a:fld>
            <a:endParaRPr lang="en-AU"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DAA4445-5FED-278C-B176-8954082AC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60F812B-F377-4A54-868D-D79FDE4F1B1C}"/>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4a Health professionals must follow treatment decisions contained in a valid and operative Advance Health Directive. Sam has made a specific treatment decision that meets the current circumstances and you should respect this decision. The Guardianship and Administration Act 1990 and the Criminal Code provide exemption from criminal responsibility including the withdrawal and withholding of medical treatment where non-provision or cessation of treatment is done in good faith and is reasonable to all the circumstances of the case, even where death ensues.</a:t>
            </a:r>
          </a:p>
          <a:p>
            <a:pPr marL="171450" indent="-171450" eaLnBrk="1" fontAlgn="auto" hangingPunct="1">
              <a:spcBef>
                <a:spcPts val="0"/>
              </a:spcBef>
              <a:spcAft>
                <a:spcPts val="0"/>
              </a:spcAft>
              <a:buFont typeface="Arial" panose="020B0604020202020204" pitchFamily="34" charset="0"/>
              <a:buChar char="•"/>
              <a:defRPr/>
            </a:pPr>
            <a:r>
              <a:rPr lang="en-AU" dirty="0"/>
              <a:t>4b. It is important to listen and respond to the daughter’s concerns. However, you should explain to the daughter that you are legally bound to the instructions Sam has given in his Advance Health Directive as it is a valid and operative document. You or Sam’s daughter can contact SAT if you have any concerns.</a:t>
            </a:r>
          </a:p>
          <a:p>
            <a:pPr eaLnBrk="1" fontAlgn="auto" hangingPunct="1">
              <a:spcBef>
                <a:spcPts val="0"/>
              </a:spcBef>
              <a:spcAft>
                <a:spcPts val="0"/>
              </a:spcAft>
              <a:defRPr/>
            </a:pPr>
            <a:endParaRPr lang="en-AU" dirty="0"/>
          </a:p>
        </p:txBody>
      </p:sp>
      <p:sp>
        <p:nvSpPr>
          <p:cNvPr id="120836" name="Slide Number Placeholder 3">
            <a:extLst>
              <a:ext uri="{FF2B5EF4-FFF2-40B4-BE49-F238E27FC236}">
                <a16:creationId xmlns:a16="http://schemas.microsoft.com/office/drawing/2014/main" id="{F7E82744-ECC3-8060-4D5E-0E2E79A222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414F30-1119-4DCF-8E6E-942B2E6BFDDE}" type="slidenum">
              <a:rPr lang="en-AU" altLang="en-US">
                <a:latin typeface="Calibri" panose="020F0502020204030204" pitchFamily="34" charset="0"/>
              </a:rPr>
              <a:pPr/>
              <a:t>62</a:t>
            </a:fld>
            <a:endParaRPr lang="en-AU" altLang="en-US">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8B70BD88-0393-889A-DD98-950EE5A136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3EF94C40-E7C5-74D8-63E8-C9532358D7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Education opportunities are available for both health professionals and consumers.</a:t>
            </a:r>
          </a:p>
          <a:p>
            <a:pPr eaLnBrk="1" hangingPunct="1">
              <a:spcBef>
                <a:spcPct val="0"/>
              </a:spcBef>
            </a:pPr>
            <a:endParaRPr lang="en-AU" altLang="en-US" dirty="0"/>
          </a:p>
          <a:p>
            <a:pPr eaLnBrk="1" hangingPunct="1">
              <a:spcBef>
                <a:spcPct val="0"/>
              </a:spcBef>
            </a:pPr>
            <a:r>
              <a:rPr lang="en-AU" altLang="en-US" dirty="0"/>
              <a:t>Health professionals can refer patients to the ACP support service if they need assistance with completing ACP documents.</a:t>
            </a:r>
          </a:p>
        </p:txBody>
      </p:sp>
      <p:sp>
        <p:nvSpPr>
          <p:cNvPr id="125956" name="Slide Number Placeholder 3">
            <a:extLst>
              <a:ext uri="{FF2B5EF4-FFF2-40B4-BE49-F238E27FC236}">
                <a16:creationId xmlns:a16="http://schemas.microsoft.com/office/drawing/2014/main" id="{4EAAD87D-7FFB-6410-C899-87D8ABF414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728E18-2125-407F-894D-C510F568F767}" type="slidenum">
              <a:rPr lang="en-AU" altLang="en-US">
                <a:latin typeface="Calibri" panose="020F0502020204030204" pitchFamily="34" charset="0"/>
              </a:rPr>
              <a:pPr/>
              <a:t>64</a:t>
            </a:fld>
            <a:endParaRPr lang="en-AU" altLang="en-US">
              <a:latin typeface="Calibri" panose="020F0502020204030204" pitchFamily="34" charset="0"/>
            </a:endParaRPr>
          </a:p>
        </p:txBody>
      </p:sp>
    </p:spTree>
    <p:extLst>
      <p:ext uri="{BB962C8B-B14F-4D97-AF65-F5344CB8AC3E}">
        <p14:creationId xmlns:p14="http://schemas.microsoft.com/office/powerpoint/2010/main" val="30332771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en-AU" dirty="0"/>
              <a:t>The Department of Health has a range of consumer resources. Health Professional should familiarise themselves with what is available to be able to inform patients where to go for more information. </a:t>
            </a:r>
          </a:p>
          <a:p>
            <a:pPr>
              <a:defRPr/>
            </a:pPr>
            <a:r>
              <a:rPr lang="en-AU" dirty="0"/>
              <a:t>The range includes: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Your Guide to ACP in WA is a workbook to facilitate discussions. This consumer guide walks people through things to consider about their health, values, preferences and future care. And is a useful resource for people getting started. </a:t>
            </a:r>
            <a:endParaRPr lang="en-AU"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are webpages, videos and brochures that provide a good introduction to the topic</a:t>
            </a:r>
            <a:endParaRPr lang="en-AU" dirty="0">
              <a:ea typeface="Calibri"/>
              <a:cs typeface="Calibri"/>
            </a:endParaRPr>
          </a:p>
          <a:p>
            <a:pPr marL="171450" indent="-171450">
              <a:buFont typeface="Arial" panose="020B0604020202020204" pitchFamily="34" charset="0"/>
              <a:buChar char="•"/>
              <a:defRPr/>
            </a:pPr>
            <a:r>
              <a:rPr lang="en-AU" dirty="0"/>
              <a:t>The Quick Reference to ACP resources in WA summarises the main resources and explains when they might be useful. it is a useful reference for both health professionals and for consumers to help with deciding what form might be right for them.</a:t>
            </a:r>
            <a:endParaRPr lang="en-US" dirty="0">
              <a:ea typeface="Calibri"/>
              <a:cs typeface="Calibri"/>
            </a:endParaRPr>
          </a:p>
          <a:p>
            <a:pPr>
              <a:defRPr/>
            </a:pPr>
            <a:endParaRPr lang="en-AU" dirty="0">
              <a:ea typeface="Calibri"/>
              <a:cs typeface="Calibri"/>
            </a:endParaRPr>
          </a:p>
        </p:txBody>
      </p:sp>
      <p:sp>
        <p:nvSpPr>
          <p:cNvPr id="4" name="Slide Number Placeholder 3"/>
          <p:cNvSpPr>
            <a:spLocks noGrp="1"/>
          </p:cNvSpPr>
          <p:nvPr>
            <p:ph type="sldNum" sz="quarter" idx="5"/>
          </p:nvPr>
        </p:nvSpPr>
        <p:spPr/>
        <p:txBody>
          <a:bodyPr/>
          <a:lstStyle/>
          <a:p>
            <a:fld id="{9493BB01-9415-4086-99EC-6F6F6C55ACA7}" type="slidenum">
              <a:rPr lang="en-AU" smtClean="0"/>
              <a:t>65</a:t>
            </a:fld>
            <a:endParaRPr lang="en-AU"/>
          </a:p>
        </p:txBody>
      </p:sp>
    </p:spTree>
    <p:extLst>
      <p:ext uri="{BB962C8B-B14F-4D97-AF65-F5344CB8AC3E}">
        <p14:creationId xmlns:p14="http://schemas.microsoft.com/office/powerpoint/2010/main" val="3466757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a typeface="Calibri"/>
                <a:cs typeface="Calibri"/>
              </a:rPr>
              <a:t>The Advance Health Directive is accompanied by a detailed step-by-step guide that walks people through completing the form. </a:t>
            </a:r>
          </a:p>
          <a:p>
            <a:pPr marL="171450" indent="-171450">
              <a:buFont typeface="Arial" panose="020B0604020202020204" pitchFamily="34" charset="0"/>
              <a:buChar char="•"/>
            </a:pPr>
            <a:r>
              <a:rPr lang="en-US" dirty="0">
                <a:ea typeface="Calibri"/>
                <a:cs typeface="Calibri"/>
              </a:rPr>
              <a:t>This guide has also been made into a video series for those who prefer a more audio-visual format to digest the information. Available at healthywa.wa.gov.au/</a:t>
            </a:r>
            <a:r>
              <a:rPr lang="en-US" dirty="0" err="1">
                <a:ea typeface="Calibri"/>
                <a:cs typeface="Calibri"/>
              </a:rPr>
              <a:t>AdvanceCarePlanning</a:t>
            </a:r>
            <a:r>
              <a:rPr lang="en-US"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93BB01-9415-4086-99EC-6F6F6C55ACA7}" type="slidenum">
              <a:rPr lang="en-AU" smtClean="0"/>
              <a:t>66</a:t>
            </a:fld>
            <a:endParaRPr lang="en-AU"/>
          </a:p>
        </p:txBody>
      </p:sp>
    </p:spTree>
    <p:extLst>
      <p:ext uri="{BB962C8B-B14F-4D97-AF65-F5344CB8AC3E}">
        <p14:creationId xmlns:p14="http://schemas.microsoft.com/office/powerpoint/2010/main" val="24013712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5579D-7F56-03F4-16EB-10C7E755B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7F340-3FF2-E80A-E2EF-1B223DD95F40}"/>
              </a:ext>
            </a:extLst>
          </p:cNvPr>
          <p:cNvSpPr>
            <a:spLocks noGrp="1" noRot="1" noChangeAspect="1"/>
          </p:cNvSpPr>
          <p:nvPr>
            <p:ph type="sldImg"/>
          </p:nvPr>
        </p:nvSpPr>
        <p:spPr>
          <a:xfrm>
            <a:off x="917575" y="744538"/>
            <a:ext cx="4962525" cy="3722687"/>
          </a:xfrm>
        </p:spPr>
      </p:sp>
      <p:sp>
        <p:nvSpPr>
          <p:cNvPr id="3" name="Notes Placeholder 2">
            <a:extLst>
              <a:ext uri="{FF2B5EF4-FFF2-40B4-BE49-F238E27FC236}">
                <a16:creationId xmlns:a16="http://schemas.microsoft.com/office/drawing/2014/main" id="{25C1AE3C-5DDB-15F0-0CBD-E0EA24BAC68B}"/>
              </a:ext>
            </a:extLst>
          </p:cNvPr>
          <p:cNvSpPr>
            <a:spLocks noGrp="1"/>
          </p:cNvSpPr>
          <p:nvPr>
            <p:ph type="body" idx="1"/>
          </p:nvPr>
        </p:nvSpPr>
        <p:spPr/>
        <p:txBody>
          <a:bodyPr/>
          <a:lstStyle/>
          <a:p>
            <a:pPr marL="0" indent="0">
              <a:buFont typeface="Arial" panose="020B0604020202020204" pitchFamily="34" charset="0"/>
              <a:buNone/>
              <a:defRPr/>
            </a:pPr>
            <a:r>
              <a:rPr lang="en-AU" dirty="0"/>
              <a:t>The Department of Health also have a number of health professional resources to help prepare them for the important role they play in supporting patients through ACP. </a:t>
            </a:r>
          </a:p>
          <a:p>
            <a:pPr marL="171450" indent="-171450">
              <a:buFont typeface="Arial" panose="020B0604020202020204" pitchFamily="34" charset="0"/>
              <a:buChar char="•"/>
              <a:defRPr/>
            </a:pPr>
            <a:r>
              <a:rPr lang="en-AU" dirty="0"/>
              <a:t>The Health Professional Guide to ACP in WA is a useful resource to understand your roles and responsibilities. It is a large document but it is broken up into sections so you can look for something in particular or there is a 2 page summary at the front which is also useful</a:t>
            </a:r>
          </a:p>
          <a:p>
            <a:pPr marL="171450" indent="-171450">
              <a:buFont typeface="Arial" panose="020B0604020202020204" pitchFamily="34" charset="0"/>
              <a:buChar char="•"/>
              <a:defRPr/>
            </a:pPr>
            <a:r>
              <a:rPr lang="en-AU" dirty="0"/>
              <a:t>There are a couple of short videos on the website</a:t>
            </a:r>
          </a:p>
          <a:p>
            <a:pPr marL="171450" indent="-171450">
              <a:buFont typeface="Arial" panose="020B0604020202020204" pitchFamily="34" charset="0"/>
              <a:buChar char="•"/>
              <a:defRPr/>
            </a:pPr>
            <a:r>
              <a:rPr lang="en-AU" dirty="0"/>
              <a:t>The Quick Reference to ACP resources in WA summarises the main resources and explains when they might be useful. it is a useful reference for both health professionals and for consumers to help with deciding what form might be right for them</a:t>
            </a:r>
          </a:p>
          <a:p>
            <a:pPr marL="171450" lvl="0" indent="-171450">
              <a:buFont typeface="Arial"/>
              <a:buChar char="•"/>
            </a:pPr>
            <a:r>
              <a:rPr lang="en-US" dirty="0">
                <a:ea typeface="Calibri"/>
                <a:cs typeface="Calibri"/>
              </a:rPr>
              <a:t>A mini audit tool was also developed in collaboration with RACGP to allow GPs to audit if ACP conversations are being had with patients who would benefit from them and if so, are ACP documents being adequately stored.</a:t>
            </a:r>
          </a:p>
          <a:p>
            <a:pPr marL="628650" lvl="1" indent="-171450">
              <a:buFont typeface="Arial"/>
              <a:buChar char="•"/>
            </a:pPr>
            <a:r>
              <a:rPr lang="en-AU" b="0" i="0" dirty="0">
                <a:solidFill>
                  <a:srgbClr val="333333"/>
                </a:solidFill>
                <a:effectLst/>
                <a:latin typeface="Arial" panose="020B0604020202020204" pitchFamily="34" charset="0"/>
              </a:rPr>
              <a:t>The exercise can help identify actions that practice teams can collectively take to increase effective ACP and AHD conversations. Includes a pre-filled quick log for earning CPD hours.</a:t>
            </a:r>
            <a:endParaRPr lang="en-US" dirty="0">
              <a:ea typeface="Calibri"/>
              <a:cs typeface="Calibri"/>
            </a:endParaRPr>
          </a:p>
          <a:p>
            <a:pPr marL="171450" indent="-171450">
              <a:buFont typeface="Arial" panose="020B0604020202020204" pitchFamily="34" charset="0"/>
              <a:buChar char="•"/>
              <a:defRPr/>
            </a:pPr>
            <a:endParaRPr lang="en-AU" dirty="0"/>
          </a:p>
          <a:p>
            <a:pPr marL="171450" indent="-171450">
              <a:buFont typeface="Arial" panose="020B0604020202020204" pitchFamily="34" charset="0"/>
              <a:buChar char="•"/>
              <a:defRPr/>
            </a:pPr>
            <a:endParaRPr lang="en-US" dirty="0"/>
          </a:p>
          <a:p>
            <a:pPr>
              <a:defRPr/>
            </a:pPr>
            <a:endParaRPr lang="en-AU" dirty="0">
              <a:ea typeface="Calibri"/>
              <a:cs typeface="Calibri"/>
            </a:endParaRPr>
          </a:p>
        </p:txBody>
      </p:sp>
      <p:sp>
        <p:nvSpPr>
          <p:cNvPr id="4" name="Slide Number Placeholder 3">
            <a:extLst>
              <a:ext uri="{FF2B5EF4-FFF2-40B4-BE49-F238E27FC236}">
                <a16:creationId xmlns:a16="http://schemas.microsoft.com/office/drawing/2014/main" id="{D7DED283-D062-161B-5050-951BC1829404}"/>
              </a:ext>
            </a:extLst>
          </p:cNvPr>
          <p:cNvSpPr>
            <a:spLocks noGrp="1"/>
          </p:cNvSpPr>
          <p:nvPr>
            <p:ph type="sldNum" sz="quarter" idx="5"/>
          </p:nvPr>
        </p:nvSpPr>
        <p:spPr/>
        <p:txBody>
          <a:bodyPr/>
          <a:lstStyle/>
          <a:p>
            <a:fld id="{9493BB01-9415-4086-99EC-6F6F6C55ACA7}" type="slidenum">
              <a:rPr lang="en-AU" smtClean="0"/>
              <a:t>67</a:t>
            </a:fld>
            <a:endParaRPr lang="en-AU"/>
          </a:p>
        </p:txBody>
      </p:sp>
    </p:spTree>
    <p:extLst>
      <p:ext uri="{BB962C8B-B14F-4D97-AF65-F5344CB8AC3E}">
        <p14:creationId xmlns:p14="http://schemas.microsoft.com/office/powerpoint/2010/main" val="550450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B382AE52-C174-0A32-63C9-1D6A1897CD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3A932F03-84B8-E150-FFCA-2C021A625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Read the Health Professional Guide to Advance Care Planning in WA to revisit the information presented in this session.</a:t>
            </a:r>
          </a:p>
          <a:p>
            <a:pPr marL="171450" indent="-171450" eaLnBrk="1" hangingPunct="1">
              <a:spcBef>
                <a:spcPct val="0"/>
              </a:spcBef>
              <a:buFontTx/>
              <a:buChar char="•"/>
            </a:pPr>
            <a:r>
              <a:rPr lang="en-AU" altLang="en-US"/>
              <a:t>Contact the Department of Health WA Advance Care Planning Information Line for general information and to order copies of resources.</a:t>
            </a:r>
          </a:p>
        </p:txBody>
      </p:sp>
      <p:sp>
        <p:nvSpPr>
          <p:cNvPr id="123908" name="Slide Number Placeholder 3">
            <a:extLst>
              <a:ext uri="{FF2B5EF4-FFF2-40B4-BE49-F238E27FC236}">
                <a16:creationId xmlns:a16="http://schemas.microsoft.com/office/drawing/2014/main" id="{955FF827-2EEA-04C2-117E-C1CB2243A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364314-5402-4056-8735-D7EBE68E7548}" type="slidenum">
              <a:rPr lang="en-AU" altLang="en-US">
                <a:latin typeface="Calibri" panose="020F0502020204030204" pitchFamily="34" charset="0"/>
              </a:rPr>
              <a:pPr/>
              <a:t>68</a:t>
            </a:fld>
            <a:endParaRPr lang="en-AU"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BA53229-3C15-DA31-7977-3A5FBF391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DE89494-9123-479E-4A1D-9BF9835355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Health professionals and aged care workers have an obligation to provide care in accordance with the person’s Advance Health Directive and as directed by enduring guardians under the </a:t>
            </a:r>
            <a:r>
              <a:rPr lang="en-AU" altLang="en-US" i="1"/>
              <a:t>Guardianship and Administration Act 1990</a:t>
            </a:r>
            <a:r>
              <a:rPr lang="en-AU" altLang="en-US"/>
              <a:t>.</a:t>
            </a:r>
          </a:p>
          <a:p>
            <a:pPr marL="171450" indent="-171450" eaLnBrk="1" hangingPunct="1">
              <a:spcBef>
                <a:spcPct val="0"/>
              </a:spcBef>
              <a:buFontTx/>
              <a:buChar char="•"/>
            </a:pPr>
            <a:r>
              <a:rPr lang="en-AU" altLang="en-US"/>
              <a:t>Other guidelines in relation to advance care planning are contained within:</a:t>
            </a:r>
          </a:p>
          <a:p>
            <a:pPr marL="628650" lvl="1" indent="-171450" eaLnBrk="1" hangingPunct="1">
              <a:spcBef>
                <a:spcPct val="0"/>
              </a:spcBef>
              <a:buFontTx/>
              <a:buChar char="•"/>
            </a:pPr>
            <a:r>
              <a:rPr lang="en-AU" altLang="en-US"/>
              <a:t>National Quality Standards for </a:t>
            </a:r>
            <a:r>
              <a:rPr lang="en-AU" altLang="en-US" u="sng">
                <a:hlinkClick r:id="rId3"/>
              </a:rPr>
              <a:t>health services</a:t>
            </a:r>
            <a:r>
              <a:rPr lang="en-AU" altLang="en-US"/>
              <a:t>, </a:t>
            </a:r>
            <a:r>
              <a:rPr lang="en-AU" altLang="en-US" u="sng">
                <a:hlinkClick r:id="rId4"/>
              </a:rPr>
              <a:t>general practice</a:t>
            </a:r>
            <a:r>
              <a:rPr lang="en-AU" altLang="en-US"/>
              <a:t> and </a:t>
            </a:r>
            <a:r>
              <a:rPr lang="en-AU" altLang="en-US" u="sng">
                <a:hlinkClick r:id="rId5"/>
              </a:rPr>
              <a:t>aged care</a:t>
            </a:r>
            <a:endParaRPr lang="en-AU" altLang="en-US"/>
          </a:p>
          <a:p>
            <a:pPr marL="628650" lvl="1" indent="-171450" eaLnBrk="1" hangingPunct="1">
              <a:spcBef>
                <a:spcPct val="0"/>
              </a:spcBef>
              <a:buFontTx/>
              <a:buChar char="•"/>
            </a:pPr>
            <a:r>
              <a:rPr lang="en-AU" altLang="en-US"/>
              <a:t>various codes of conduct and professional guidelines for both registered health practitioners and other health and aged care workers.  </a:t>
            </a:r>
          </a:p>
        </p:txBody>
      </p:sp>
      <p:sp>
        <p:nvSpPr>
          <p:cNvPr id="18436" name="Slide Number Placeholder 3">
            <a:extLst>
              <a:ext uri="{FF2B5EF4-FFF2-40B4-BE49-F238E27FC236}">
                <a16:creationId xmlns:a16="http://schemas.microsoft.com/office/drawing/2014/main" id="{C2483709-548D-5567-FF55-DE49239450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5C4F5C-3073-49D6-A702-503D4F8C7A38}" type="slidenum">
              <a:rPr lang="en-AU" altLang="en-US">
                <a:latin typeface="Calibri" panose="020F0502020204030204" pitchFamily="34" charset="0"/>
              </a:rPr>
              <a:pPr/>
              <a:t>10</a:t>
            </a:fld>
            <a:endParaRPr lang="en-AU"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D66A5D28-D6D6-D622-8E18-7021933514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7C7CD924-54C0-AACB-737C-3744A87939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36196" name="Slide Number Placeholder 3">
            <a:extLst>
              <a:ext uri="{FF2B5EF4-FFF2-40B4-BE49-F238E27FC236}">
                <a16:creationId xmlns:a16="http://schemas.microsoft.com/office/drawing/2014/main" id="{BEC9FE40-44FF-526E-27BB-94AD505D41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CAA4C-965D-4FDE-9E60-617D8DD3DE7C}" type="slidenum">
              <a:rPr lang="en-AU" altLang="en-US">
                <a:latin typeface="Calibri" panose="020F0502020204030204" pitchFamily="34" charset="0"/>
              </a:rPr>
              <a:pPr/>
              <a:t>69</a:t>
            </a:fld>
            <a:endParaRPr lang="en-AU"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BC656D-8469-E8AD-DD24-B99566DB2D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F1BBC89-F1AC-25DD-A524-3F676C785A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dirty="0"/>
              <a:t>The following slides provides a summary of relevant legislation in WA their implications for health professionals. It is important that health professionals understand their responsibilities and potential liabilities when enacting advance care planning documents. </a:t>
            </a:r>
          </a:p>
          <a:p>
            <a:pPr marL="628650" lvl="1" indent="-171450" eaLnBrk="1" hangingPunct="1">
              <a:spcBef>
                <a:spcPct val="0"/>
              </a:spcBef>
              <a:buFontTx/>
              <a:buChar char="•"/>
            </a:pPr>
            <a:r>
              <a:rPr lang="en-AU" altLang="en-US" dirty="0"/>
              <a:t>The Act enables individuals to complete an Advance Health Directive and/or appoint an enduring guardian by completing an Enduring Power of Guardianship. </a:t>
            </a:r>
          </a:p>
          <a:p>
            <a:pPr marL="628650" lvl="1" indent="-171450" eaLnBrk="1" hangingPunct="1">
              <a:spcBef>
                <a:spcPct val="0"/>
              </a:spcBef>
              <a:buFontTx/>
              <a:buChar char="•"/>
            </a:pPr>
            <a:r>
              <a:rPr lang="en-AU" altLang="en-US" dirty="0"/>
              <a:t>The Act outlines the </a:t>
            </a:r>
            <a:r>
              <a:rPr lang="en-AU" altLang="en-US" u="none" dirty="0"/>
              <a:t>Hierarchy of treatment decision-makers, </a:t>
            </a:r>
            <a:r>
              <a:rPr lang="en-AU" altLang="en-US" dirty="0"/>
              <a:t>which explains the order in which health professionals must consult decision-makers when seeking a treatment decision for a person who lacks the capacity to make their own judgements. </a:t>
            </a:r>
          </a:p>
          <a:p>
            <a:pPr marL="628650" lvl="1" indent="-171450" eaLnBrk="1" hangingPunct="1">
              <a:spcBef>
                <a:spcPct val="0"/>
              </a:spcBef>
              <a:buFontTx/>
              <a:buChar char="•"/>
            </a:pPr>
            <a:r>
              <a:rPr lang="en-AU" altLang="en-US" dirty="0"/>
              <a:t>Valid Advance Health Directives and Enduring Powers of Guardianship are legal documents that must be followed be all health professionals. There are limited exceptional circumstances in which health professionals can disregard Advance Health Directives or the advice given by an enduring guardian.</a:t>
            </a:r>
          </a:p>
          <a:p>
            <a:pPr marL="628650" lvl="1" indent="-171450" eaLnBrk="1" hangingPunct="1">
              <a:spcBef>
                <a:spcPct val="0"/>
              </a:spcBef>
              <a:buFontTx/>
              <a:buChar char="•"/>
            </a:pPr>
            <a:r>
              <a:rPr lang="en-AU" altLang="en-US" dirty="0"/>
              <a:t>For example, if circumstances relevant to a treatment decision have changed since the person made the treatment decision (e.g. a new treatment becomes available) </a:t>
            </a:r>
            <a:r>
              <a:rPr lang="en-AU" altLang="en-US" u="sng" dirty="0"/>
              <a:t>and</a:t>
            </a:r>
            <a:r>
              <a:rPr lang="en-AU" altLang="en-US" dirty="0"/>
              <a:t> the person could not have reasonably anticipated the change at the time they made the treatment decision </a:t>
            </a:r>
            <a:r>
              <a:rPr lang="en-AU" altLang="en-US" u="sng" dirty="0"/>
              <a:t>and</a:t>
            </a:r>
            <a:r>
              <a:rPr lang="en-AU" altLang="en-US" dirty="0"/>
              <a:t> it is reasonable that a person with knowledge of the change of circumstances would now change their mind.</a:t>
            </a:r>
          </a:p>
          <a:p>
            <a:pPr marL="171450" indent="-171450" eaLnBrk="1" hangingPunct="1">
              <a:spcBef>
                <a:spcPct val="0"/>
              </a:spcBef>
              <a:buFontTx/>
              <a:buChar char="•"/>
            </a:pPr>
            <a:endParaRPr lang="en-AU" altLang="en-US" dirty="0"/>
          </a:p>
          <a:p>
            <a:pPr marL="171450" indent="-171450" eaLnBrk="1" hangingPunct="1">
              <a:spcBef>
                <a:spcPct val="0"/>
              </a:spcBef>
              <a:buFontTx/>
              <a:buChar char="•"/>
            </a:pPr>
            <a:endParaRPr lang="en-AU" altLang="en-US" dirty="0"/>
          </a:p>
        </p:txBody>
      </p:sp>
      <p:sp>
        <p:nvSpPr>
          <p:cNvPr id="20484" name="Slide Number Placeholder 3">
            <a:extLst>
              <a:ext uri="{FF2B5EF4-FFF2-40B4-BE49-F238E27FC236}">
                <a16:creationId xmlns:a16="http://schemas.microsoft.com/office/drawing/2014/main" id="{142AE7CD-69E1-1C3B-F702-FF0762623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5F5764-8022-48AE-8D41-8A24D311EBFF}" type="slidenum">
              <a:rPr lang="en-AU" altLang="en-US">
                <a:latin typeface="Calibri" panose="020F0502020204030204" pitchFamily="34" charset="0"/>
              </a:rPr>
              <a:pPr/>
              <a:t>11</a:t>
            </a:fld>
            <a:endParaRPr lang="en-AU"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55DC694-CEC9-53E5-EB11-798C35F967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031CA27-F549-FF06-2094-5ABDC05903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When assisting people to decide which advance care planning documentation is right for them, it is useful to inform people of the Hierarchy of treatment decision makers. This explains the order of decision-makers that health professionals must follow when seeking a treatment decision for a person who lacks the capacity to make their own judgements. Advance Health Directives are at the top of the hierarchy. </a:t>
            </a:r>
          </a:p>
          <a:p>
            <a:pPr eaLnBrk="1" hangingPunct="1">
              <a:spcBef>
                <a:spcPct val="0"/>
              </a:spcBef>
            </a:pPr>
            <a:endParaRPr lang="en-AU" altLang="en-US"/>
          </a:p>
          <a:p>
            <a:pPr eaLnBrk="1" hangingPunct="1">
              <a:spcBef>
                <a:spcPct val="0"/>
              </a:spcBef>
            </a:pPr>
            <a:r>
              <a:rPr lang="en-AU" altLang="en-US"/>
              <a:t>Where an AHD does not exist or does not cover the treatment decision required, the health professional must obtain a decision for non-urgent treatment from the first person in the hierarchy who is 18 years of age or older, has full legal capacity and is willing and available to make a decision.</a:t>
            </a:r>
          </a:p>
        </p:txBody>
      </p:sp>
      <p:sp>
        <p:nvSpPr>
          <p:cNvPr id="22532" name="Slide Number Placeholder 3">
            <a:extLst>
              <a:ext uri="{FF2B5EF4-FFF2-40B4-BE49-F238E27FC236}">
                <a16:creationId xmlns:a16="http://schemas.microsoft.com/office/drawing/2014/main" id="{CFD1E1D3-42DD-1DAA-9B9A-6907264509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AE37A2-D376-402E-9CA9-B33E9CD76411}" type="slidenum">
              <a:rPr lang="en-AU" altLang="en-US">
                <a:latin typeface="Calibri" panose="020F0502020204030204" pitchFamily="34" charset="0"/>
              </a:rPr>
              <a:pPr/>
              <a:t>12</a:t>
            </a:fld>
            <a:endParaRPr lang="en-A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BD88485-4D67-1A29-B5DA-B435B8E354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91A3149-3874-D0C1-559B-700A4186B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AU" altLang="en-US"/>
          </a:p>
          <a:p>
            <a:pPr marL="171450" indent="-171450" eaLnBrk="1" hangingPunct="1">
              <a:spcBef>
                <a:spcPct val="0"/>
              </a:spcBef>
              <a:buFontTx/>
              <a:buChar char="•"/>
            </a:pPr>
            <a:endParaRPr lang="en-AU" altLang="en-US"/>
          </a:p>
        </p:txBody>
      </p:sp>
      <p:sp>
        <p:nvSpPr>
          <p:cNvPr id="24580" name="Slide Number Placeholder 3">
            <a:extLst>
              <a:ext uri="{FF2B5EF4-FFF2-40B4-BE49-F238E27FC236}">
                <a16:creationId xmlns:a16="http://schemas.microsoft.com/office/drawing/2014/main" id="{BBD7DF6E-7857-EEA3-3677-D96E804887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27902A-D334-40F5-8E15-FFCE896F86A1}" type="slidenum">
              <a:rPr lang="en-AU" altLang="en-US">
                <a:latin typeface="Calibri" panose="020F0502020204030204" pitchFamily="34" charset="0"/>
              </a:rPr>
              <a:pPr/>
              <a:t>13</a:t>
            </a:fld>
            <a:endParaRPr lang="en-AU"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2DFD367-F2ED-961C-2CB4-AE0EDA225C76}"/>
              </a:ext>
            </a:extLst>
          </p:cNvPr>
          <p:cNvSpPr>
            <a:spLocks noGrp="1"/>
          </p:cNvSpPr>
          <p:nvPr>
            <p:ph type="dt" sz="half" idx="10"/>
          </p:nvPr>
        </p:nvSpPr>
        <p:spPr/>
        <p:txBody>
          <a:bodyPr/>
          <a:lstStyle>
            <a:lvl1pPr>
              <a:defRPr/>
            </a:lvl1pPr>
          </a:lstStyle>
          <a:p>
            <a:pPr>
              <a:defRPr/>
            </a:pPr>
            <a:fld id="{FB99ADF8-7A49-4028-B153-7D46C128CE3E}" type="datetime1">
              <a:rPr lang="en-AU"/>
              <a:pPr>
                <a:defRPr/>
              </a:pPr>
              <a:t>22/05/2025</a:t>
            </a:fld>
            <a:endParaRPr lang="en-AU"/>
          </a:p>
        </p:txBody>
      </p:sp>
      <p:sp>
        <p:nvSpPr>
          <p:cNvPr id="5" name="Footer Placeholder 4">
            <a:extLst>
              <a:ext uri="{FF2B5EF4-FFF2-40B4-BE49-F238E27FC236}">
                <a16:creationId xmlns:a16="http://schemas.microsoft.com/office/drawing/2014/main" id="{51D5109F-229B-4EB9-BDDB-2905DAEA7432}"/>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38EEFFA-600B-D6DB-E989-791471E9BB7D}"/>
              </a:ext>
            </a:extLst>
          </p:cNvPr>
          <p:cNvSpPr>
            <a:spLocks noGrp="1"/>
          </p:cNvSpPr>
          <p:nvPr>
            <p:ph type="sldNum" sz="quarter" idx="12"/>
          </p:nvPr>
        </p:nvSpPr>
        <p:spPr/>
        <p:txBody>
          <a:bodyPr/>
          <a:lstStyle>
            <a:lvl1pPr>
              <a:defRPr/>
            </a:lvl1pPr>
          </a:lstStyle>
          <a:p>
            <a:fld id="{D2D078E9-1784-4B48-8BBF-27202D280707}" type="slidenum">
              <a:rPr lang="en-AU" altLang="en-US"/>
              <a:pPr/>
              <a:t>‹#›</a:t>
            </a:fld>
            <a:endParaRPr lang="en-AU" altLang="en-US"/>
          </a:p>
        </p:txBody>
      </p:sp>
    </p:spTree>
    <p:extLst>
      <p:ext uri="{BB962C8B-B14F-4D97-AF65-F5344CB8AC3E}">
        <p14:creationId xmlns:p14="http://schemas.microsoft.com/office/powerpoint/2010/main" val="83556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31AB6-D47C-7FC2-697B-146C69945D0A}"/>
              </a:ext>
            </a:extLst>
          </p:cNvPr>
          <p:cNvSpPr>
            <a:spLocks noGrp="1"/>
          </p:cNvSpPr>
          <p:nvPr>
            <p:ph type="dt" sz="half" idx="10"/>
          </p:nvPr>
        </p:nvSpPr>
        <p:spPr/>
        <p:txBody>
          <a:bodyPr/>
          <a:lstStyle>
            <a:lvl1pPr>
              <a:defRPr/>
            </a:lvl1pPr>
          </a:lstStyle>
          <a:p>
            <a:pPr>
              <a:defRPr/>
            </a:pPr>
            <a:fld id="{4C391859-8CEF-48C7-B80C-B6AE15023C4B}" type="datetime1">
              <a:rPr lang="en-AU"/>
              <a:pPr>
                <a:defRPr/>
              </a:pPr>
              <a:t>22/05/2025</a:t>
            </a:fld>
            <a:endParaRPr lang="en-AU"/>
          </a:p>
        </p:txBody>
      </p:sp>
      <p:sp>
        <p:nvSpPr>
          <p:cNvPr id="5" name="Footer Placeholder 4">
            <a:extLst>
              <a:ext uri="{FF2B5EF4-FFF2-40B4-BE49-F238E27FC236}">
                <a16:creationId xmlns:a16="http://schemas.microsoft.com/office/drawing/2014/main" id="{8AC1C46B-072D-CB70-8F93-43656164280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743B66E-65E5-67D1-A240-F01BA0DB4A98}"/>
              </a:ext>
            </a:extLst>
          </p:cNvPr>
          <p:cNvSpPr>
            <a:spLocks noGrp="1"/>
          </p:cNvSpPr>
          <p:nvPr>
            <p:ph type="sldNum" sz="quarter" idx="12"/>
          </p:nvPr>
        </p:nvSpPr>
        <p:spPr/>
        <p:txBody>
          <a:bodyPr/>
          <a:lstStyle>
            <a:lvl1pPr>
              <a:defRPr/>
            </a:lvl1pPr>
          </a:lstStyle>
          <a:p>
            <a:fld id="{6976AAB3-E315-419B-AB26-0FDA6470ACCE}" type="slidenum">
              <a:rPr lang="en-AU" altLang="en-US"/>
              <a:pPr/>
              <a:t>‹#›</a:t>
            </a:fld>
            <a:endParaRPr lang="en-AU" altLang="en-US"/>
          </a:p>
        </p:txBody>
      </p:sp>
    </p:spTree>
    <p:extLst>
      <p:ext uri="{BB962C8B-B14F-4D97-AF65-F5344CB8AC3E}">
        <p14:creationId xmlns:p14="http://schemas.microsoft.com/office/powerpoint/2010/main" val="197712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916936-8199-F53C-D6CB-8F8A118FA61A}"/>
              </a:ext>
            </a:extLst>
          </p:cNvPr>
          <p:cNvSpPr>
            <a:spLocks noGrp="1"/>
          </p:cNvSpPr>
          <p:nvPr>
            <p:ph type="dt" sz="half" idx="10"/>
          </p:nvPr>
        </p:nvSpPr>
        <p:spPr/>
        <p:txBody>
          <a:bodyPr/>
          <a:lstStyle>
            <a:lvl1pPr>
              <a:defRPr/>
            </a:lvl1pPr>
          </a:lstStyle>
          <a:p>
            <a:pPr>
              <a:defRPr/>
            </a:pPr>
            <a:fld id="{93F7696B-C560-4AB6-AAC7-D2C321D22289}" type="datetime1">
              <a:rPr lang="en-AU"/>
              <a:pPr>
                <a:defRPr/>
              </a:pPr>
              <a:t>22/05/2025</a:t>
            </a:fld>
            <a:endParaRPr lang="en-AU"/>
          </a:p>
        </p:txBody>
      </p:sp>
      <p:sp>
        <p:nvSpPr>
          <p:cNvPr id="5" name="Footer Placeholder 4">
            <a:extLst>
              <a:ext uri="{FF2B5EF4-FFF2-40B4-BE49-F238E27FC236}">
                <a16:creationId xmlns:a16="http://schemas.microsoft.com/office/drawing/2014/main" id="{C8AE524B-6183-BA71-38EC-34ACD9CB113A}"/>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D96F5A5-829D-E061-FC95-137FBA7F27AE}"/>
              </a:ext>
            </a:extLst>
          </p:cNvPr>
          <p:cNvSpPr>
            <a:spLocks noGrp="1"/>
          </p:cNvSpPr>
          <p:nvPr>
            <p:ph type="sldNum" sz="quarter" idx="12"/>
          </p:nvPr>
        </p:nvSpPr>
        <p:spPr/>
        <p:txBody>
          <a:bodyPr/>
          <a:lstStyle>
            <a:lvl1pPr>
              <a:defRPr/>
            </a:lvl1pPr>
          </a:lstStyle>
          <a:p>
            <a:fld id="{C32B2D55-7DFD-4F55-80F6-BB073C99C3F0}" type="slidenum">
              <a:rPr lang="en-AU" altLang="en-US"/>
              <a:pPr/>
              <a:t>‹#›</a:t>
            </a:fld>
            <a:endParaRPr lang="en-AU" altLang="en-US"/>
          </a:p>
        </p:txBody>
      </p:sp>
    </p:spTree>
    <p:extLst>
      <p:ext uri="{BB962C8B-B14F-4D97-AF65-F5344CB8AC3E}">
        <p14:creationId xmlns:p14="http://schemas.microsoft.com/office/powerpoint/2010/main" val="3610463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93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7AE619-210E-0FF9-3D0D-EF9C5C3397D6}"/>
              </a:ext>
            </a:extLst>
          </p:cNvPr>
          <p:cNvSpPr>
            <a:spLocks noGrp="1"/>
          </p:cNvSpPr>
          <p:nvPr>
            <p:ph type="dt" sz="half" idx="10"/>
          </p:nvPr>
        </p:nvSpPr>
        <p:spPr/>
        <p:txBody>
          <a:bodyPr/>
          <a:lstStyle>
            <a:lvl1pPr>
              <a:defRPr/>
            </a:lvl1pPr>
          </a:lstStyle>
          <a:p>
            <a:pPr>
              <a:defRPr/>
            </a:pPr>
            <a:fld id="{3F29DCD4-7E73-41DE-96D6-17E0E0F0BB32}" type="datetime1">
              <a:rPr lang="en-AU"/>
              <a:pPr>
                <a:defRPr/>
              </a:pPr>
              <a:t>22/05/2025</a:t>
            </a:fld>
            <a:endParaRPr lang="en-AU"/>
          </a:p>
        </p:txBody>
      </p:sp>
      <p:sp>
        <p:nvSpPr>
          <p:cNvPr id="5" name="Footer Placeholder 4">
            <a:extLst>
              <a:ext uri="{FF2B5EF4-FFF2-40B4-BE49-F238E27FC236}">
                <a16:creationId xmlns:a16="http://schemas.microsoft.com/office/drawing/2014/main" id="{72DD85E0-0F20-9BCC-8BA7-765032324F21}"/>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003E170-BAE5-BA7B-DF44-FC6D4B75312C}"/>
              </a:ext>
            </a:extLst>
          </p:cNvPr>
          <p:cNvSpPr>
            <a:spLocks noGrp="1"/>
          </p:cNvSpPr>
          <p:nvPr>
            <p:ph type="sldNum" sz="quarter" idx="12"/>
          </p:nvPr>
        </p:nvSpPr>
        <p:spPr/>
        <p:txBody>
          <a:bodyPr/>
          <a:lstStyle>
            <a:lvl1pPr>
              <a:defRPr/>
            </a:lvl1pPr>
          </a:lstStyle>
          <a:p>
            <a:fld id="{3ADE3CE1-77C5-4434-9205-5666F5429260}" type="slidenum">
              <a:rPr lang="en-AU" altLang="en-US"/>
              <a:pPr/>
              <a:t>‹#›</a:t>
            </a:fld>
            <a:endParaRPr lang="en-AU" altLang="en-US"/>
          </a:p>
        </p:txBody>
      </p:sp>
    </p:spTree>
    <p:extLst>
      <p:ext uri="{BB962C8B-B14F-4D97-AF65-F5344CB8AC3E}">
        <p14:creationId xmlns:p14="http://schemas.microsoft.com/office/powerpoint/2010/main" val="386816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A61CD-DDA8-46EF-F24B-1C1656ABBC68}"/>
              </a:ext>
            </a:extLst>
          </p:cNvPr>
          <p:cNvSpPr>
            <a:spLocks noGrp="1"/>
          </p:cNvSpPr>
          <p:nvPr>
            <p:ph type="dt" sz="half" idx="10"/>
          </p:nvPr>
        </p:nvSpPr>
        <p:spPr/>
        <p:txBody>
          <a:bodyPr/>
          <a:lstStyle>
            <a:lvl1pPr>
              <a:defRPr/>
            </a:lvl1pPr>
          </a:lstStyle>
          <a:p>
            <a:pPr>
              <a:defRPr/>
            </a:pPr>
            <a:fld id="{8D323DB2-125C-4BFE-B4F2-60315A1A833D}" type="datetime1">
              <a:rPr lang="en-AU"/>
              <a:pPr>
                <a:defRPr/>
              </a:pPr>
              <a:t>22/05/2025</a:t>
            </a:fld>
            <a:endParaRPr lang="en-AU"/>
          </a:p>
        </p:txBody>
      </p:sp>
      <p:sp>
        <p:nvSpPr>
          <p:cNvPr id="5" name="Footer Placeholder 4">
            <a:extLst>
              <a:ext uri="{FF2B5EF4-FFF2-40B4-BE49-F238E27FC236}">
                <a16:creationId xmlns:a16="http://schemas.microsoft.com/office/drawing/2014/main" id="{7524F65A-DEA1-94C8-5228-81D343EEA9F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4F2604F-0B0A-993A-1522-E88981369C1A}"/>
              </a:ext>
            </a:extLst>
          </p:cNvPr>
          <p:cNvSpPr>
            <a:spLocks noGrp="1"/>
          </p:cNvSpPr>
          <p:nvPr>
            <p:ph type="sldNum" sz="quarter" idx="12"/>
          </p:nvPr>
        </p:nvSpPr>
        <p:spPr/>
        <p:txBody>
          <a:bodyPr/>
          <a:lstStyle>
            <a:lvl1pPr>
              <a:defRPr/>
            </a:lvl1pPr>
          </a:lstStyle>
          <a:p>
            <a:fld id="{6CF77E77-463E-487A-BB4D-8453A1B6C7A1}" type="slidenum">
              <a:rPr lang="en-AU" altLang="en-US"/>
              <a:pPr/>
              <a:t>‹#›</a:t>
            </a:fld>
            <a:endParaRPr lang="en-AU" altLang="en-US"/>
          </a:p>
        </p:txBody>
      </p:sp>
    </p:spTree>
    <p:extLst>
      <p:ext uri="{BB962C8B-B14F-4D97-AF65-F5344CB8AC3E}">
        <p14:creationId xmlns:p14="http://schemas.microsoft.com/office/powerpoint/2010/main" val="174274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BB645A71-87A7-1477-BE18-61778E63E97A}"/>
              </a:ext>
            </a:extLst>
          </p:cNvPr>
          <p:cNvSpPr>
            <a:spLocks noGrp="1"/>
          </p:cNvSpPr>
          <p:nvPr>
            <p:ph type="dt" sz="half" idx="10"/>
          </p:nvPr>
        </p:nvSpPr>
        <p:spPr/>
        <p:txBody>
          <a:bodyPr/>
          <a:lstStyle>
            <a:lvl1pPr>
              <a:defRPr/>
            </a:lvl1pPr>
          </a:lstStyle>
          <a:p>
            <a:pPr>
              <a:defRPr/>
            </a:pPr>
            <a:fld id="{58F5FEDF-2796-4B98-8F05-818E6BA367C6}" type="datetime1">
              <a:rPr lang="en-AU"/>
              <a:pPr>
                <a:defRPr/>
              </a:pPr>
              <a:t>22/05/2025</a:t>
            </a:fld>
            <a:endParaRPr lang="en-AU"/>
          </a:p>
        </p:txBody>
      </p:sp>
      <p:sp>
        <p:nvSpPr>
          <p:cNvPr id="6" name="Footer Placeholder 4">
            <a:extLst>
              <a:ext uri="{FF2B5EF4-FFF2-40B4-BE49-F238E27FC236}">
                <a16:creationId xmlns:a16="http://schemas.microsoft.com/office/drawing/2014/main" id="{08C785EA-8831-E324-BE15-E6D53D84FD5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6801220-EC97-7152-8272-11A161D07FA8}"/>
              </a:ext>
            </a:extLst>
          </p:cNvPr>
          <p:cNvSpPr>
            <a:spLocks noGrp="1"/>
          </p:cNvSpPr>
          <p:nvPr>
            <p:ph type="sldNum" sz="quarter" idx="12"/>
          </p:nvPr>
        </p:nvSpPr>
        <p:spPr/>
        <p:txBody>
          <a:bodyPr/>
          <a:lstStyle>
            <a:lvl1pPr>
              <a:defRPr/>
            </a:lvl1pPr>
          </a:lstStyle>
          <a:p>
            <a:fld id="{299F72BE-B8F1-4438-85A3-8693E0655955}" type="slidenum">
              <a:rPr lang="en-AU" altLang="en-US"/>
              <a:pPr/>
              <a:t>‹#›</a:t>
            </a:fld>
            <a:endParaRPr lang="en-AU" altLang="en-US"/>
          </a:p>
        </p:txBody>
      </p:sp>
    </p:spTree>
    <p:extLst>
      <p:ext uri="{BB962C8B-B14F-4D97-AF65-F5344CB8AC3E}">
        <p14:creationId xmlns:p14="http://schemas.microsoft.com/office/powerpoint/2010/main" val="70044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033D5163-FF24-7FC7-35F8-71E26907DFDD}"/>
              </a:ext>
            </a:extLst>
          </p:cNvPr>
          <p:cNvSpPr>
            <a:spLocks noGrp="1"/>
          </p:cNvSpPr>
          <p:nvPr>
            <p:ph type="dt" sz="half" idx="10"/>
          </p:nvPr>
        </p:nvSpPr>
        <p:spPr/>
        <p:txBody>
          <a:bodyPr/>
          <a:lstStyle>
            <a:lvl1pPr>
              <a:defRPr/>
            </a:lvl1pPr>
          </a:lstStyle>
          <a:p>
            <a:pPr>
              <a:defRPr/>
            </a:pPr>
            <a:fld id="{C8350A21-CDDD-424E-9DC2-C91A842C158E}" type="datetime1">
              <a:rPr lang="en-AU"/>
              <a:pPr>
                <a:defRPr/>
              </a:pPr>
              <a:t>22/05/2025</a:t>
            </a:fld>
            <a:endParaRPr lang="en-AU"/>
          </a:p>
        </p:txBody>
      </p:sp>
      <p:sp>
        <p:nvSpPr>
          <p:cNvPr id="8" name="Footer Placeholder 4">
            <a:extLst>
              <a:ext uri="{FF2B5EF4-FFF2-40B4-BE49-F238E27FC236}">
                <a16:creationId xmlns:a16="http://schemas.microsoft.com/office/drawing/2014/main" id="{63C87D80-4776-2E8D-9642-4C2564845F2A}"/>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D8CCB7A7-8761-D9AB-6474-4439A74DBBBD}"/>
              </a:ext>
            </a:extLst>
          </p:cNvPr>
          <p:cNvSpPr>
            <a:spLocks noGrp="1"/>
          </p:cNvSpPr>
          <p:nvPr>
            <p:ph type="sldNum" sz="quarter" idx="12"/>
          </p:nvPr>
        </p:nvSpPr>
        <p:spPr/>
        <p:txBody>
          <a:bodyPr/>
          <a:lstStyle>
            <a:lvl1pPr>
              <a:defRPr/>
            </a:lvl1pPr>
          </a:lstStyle>
          <a:p>
            <a:fld id="{2E65292A-45E4-4918-AEFD-AD1F89B9AD87}" type="slidenum">
              <a:rPr lang="en-AU" altLang="en-US"/>
              <a:pPr/>
              <a:t>‹#›</a:t>
            </a:fld>
            <a:endParaRPr lang="en-AU" altLang="en-US"/>
          </a:p>
        </p:txBody>
      </p:sp>
    </p:spTree>
    <p:extLst>
      <p:ext uri="{BB962C8B-B14F-4D97-AF65-F5344CB8AC3E}">
        <p14:creationId xmlns:p14="http://schemas.microsoft.com/office/powerpoint/2010/main" val="418792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EF2AFB7-CF71-E70B-4AE9-FBFA0D94C1D3}"/>
              </a:ext>
            </a:extLst>
          </p:cNvPr>
          <p:cNvSpPr>
            <a:spLocks noGrp="1"/>
          </p:cNvSpPr>
          <p:nvPr>
            <p:ph type="dt" sz="half" idx="10"/>
          </p:nvPr>
        </p:nvSpPr>
        <p:spPr/>
        <p:txBody>
          <a:bodyPr/>
          <a:lstStyle>
            <a:lvl1pPr>
              <a:defRPr/>
            </a:lvl1pPr>
          </a:lstStyle>
          <a:p>
            <a:pPr>
              <a:defRPr/>
            </a:pPr>
            <a:fld id="{AEA360FA-CD08-40C3-B2B2-021A6E8094C2}" type="datetime1">
              <a:rPr lang="en-AU"/>
              <a:pPr>
                <a:defRPr/>
              </a:pPr>
              <a:t>22/05/2025</a:t>
            </a:fld>
            <a:endParaRPr lang="en-AU"/>
          </a:p>
        </p:txBody>
      </p:sp>
      <p:sp>
        <p:nvSpPr>
          <p:cNvPr id="4" name="Footer Placeholder 4">
            <a:extLst>
              <a:ext uri="{FF2B5EF4-FFF2-40B4-BE49-F238E27FC236}">
                <a16:creationId xmlns:a16="http://schemas.microsoft.com/office/drawing/2014/main" id="{78BF6E0D-BD43-4B75-9F59-18F2CA44780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E2A5EC9F-7892-58D7-B6B6-395E9D7B51A6}"/>
              </a:ext>
            </a:extLst>
          </p:cNvPr>
          <p:cNvSpPr>
            <a:spLocks noGrp="1"/>
          </p:cNvSpPr>
          <p:nvPr>
            <p:ph type="sldNum" sz="quarter" idx="12"/>
          </p:nvPr>
        </p:nvSpPr>
        <p:spPr/>
        <p:txBody>
          <a:bodyPr/>
          <a:lstStyle>
            <a:lvl1pPr>
              <a:defRPr/>
            </a:lvl1pPr>
          </a:lstStyle>
          <a:p>
            <a:fld id="{8F01BFA7-196E-4B88-9591-1E9B2F2CE0A4}" type="slidenum">
              <a:rPr lang="en-AU" altLang="en-US"/>
              <a:pPr/>
              <a:t>‹#›</a:t>
            </a:fld>
            <a:endParaRPr lang="en-AU" altLang="en-US"/>
          </a:p>
        </p:txBody>
      </p:sp>
    </p:spTree>
    <p:extLst>
      <p:ext uri="{BB962C8B-B14F-4D97-AF65-F5344CB8AC3E}">
        <p14:creationId xmlns:p14="http://schemas.microsoft.com/office/powerpoint/2010/main" val="334669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4A584A-D2EA-62C5-EED9-2D32FEA1FC6E}"/>
              </a:ext>
            </a:extLst>
          </p:cNvPr>
          <p:cNvSpPr>
            <a:spLocks noGrp="1"/>
          </p:cNvSpPr>
          <p:nvPr>
            <p:ph type="dt" sz="half" idx="10"/>
          </p:nvPr>
        </p:nvSpPr>
        <p:spPr/>
        <p:txBody>
          <a:bodyPr/>
          <a:lstStyle>
            <a:lvl1pPr>
              <a:defRPr/>
            </a:lvl1pPr>
          </a:lstStyle>
          <a:p>
            <a:pPr>
              <a:defRPr/>
            </a:pPr>
            <a:fld id="{648EA1C6-3D66-4771-9AA5-0A7037710646}" type="datetime1">
              <a:rPr lang="en-AU"/>
              <a:pPr>
                <a:defRPr/>
              </a:pPr>
              <a:t>22/05/2025</a:t>
            </a:fld>
            <a:endParaRPr lang="en-AU"/>
          </a:p>
        </p:txBody>
      </p:sp>
      <p:sp>
        <p:nvSpPr>
          <p:cNvPr id="3" name="Footer Placeholder 4">
            <a:extLst>
              <a:ext uri="{FF2B5EF4-FFF2-40B4-BE49-F238E27FC236}">
                <a16:creationId xmlns:a16="http://schemas.microsoft.com/office/drawing/2014/main" id="{5E6A8CFE-F355-4F10-E8E5-D75513B37D41}"/>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9D2FF007-A3CF-C982-882C-E85288FFE91A}"/>
              </a:ext>
            </a:extLst>
          </p:cNvPr>
          <p:cNvSpPr>
            <a:spLocks noGrp="1"/>
          </p:cNvSpPr>
          <p:nvPr>
            <p:ph type="sldNum" sz="quarter" idx="12"/>
          </p:nvPr>
        </p:nvSpPr>
        <p:spPr/>
        <p:txBody>
          <a:bodyPr/>
          <a:lstStyle>
            <a:lvl1pPr>
              <a:defRPr/>
            </a:lvl1pPr>
          </a:lstStyle>
          <a:p>
            <a:fld id="{02934AD8-B33D-4FB4-8225-4F6665647E45}" type="slidenum">
              <a:rPr lang="en-AU" altLang="en-US"/>
              <a:pPr/>
              <a:t>‹#›</a:t>
            </a:fld>
            <a:endParaRPr lang="en-AU" altLang="en-US"/>
          </a:p>
        </p:txBody>
      </p:sp>
    </p:spTree>
    <p:extLst>
      <p:ext uri="{BB962C8B-B14F-4D97-AF65-F5344CB8AC3E}">
        <p14:creationId xmlns:p14="http://schemas.microsoft.com/office/powerpoint/2010/main" val="138416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74BCDC-DC84-E6CD-1C88-6690A3EEEB92}"/>
              </a:ext>
            </a:extLst>
          </p:cNvPr>
          <p:cNvSpPr>
            <a:spLocks noGrp="1"/>
          </p:cNvSpPr>
          <p:nvPr>
            <p:ph type="dt" sz="half" idx="10"/>
          </p:nvPr>
        </p:nvSpPr>
        <p:spPr/>
        <p:txBody>
          <a:bodyPr/>
          <a:lstStyle>
            <a:lvl1pPr>
              <a:defRPr/>
            </a:lvl1pPr>
          </a:lstStyle>
          <a:p>
            <a:pPr>
              <a:defRPr/>
            </a:pPr>
            <a:fld id="{B7FE2EF3-2F70-4805-A552-254DB3BB7692}" type="datetime1">
              <a:rPr lang="en-AU"/>
              <a:pPr>
                <a:defRPr/>
              </a:pPr>
              <a:t>22/05/2025</a:t>
            </a:fld>
            <a:endParaRPr lang="en-AU"/>
          </a:p>
        </p:txBody>
      </p:sp>
      <p:sp>
        <p:nvSpPr>
          <p:cNvPr id="6" name="Footer Placeholder 4">
            <a:extLst>
              <a:ext uri="{FF2B5EF4-FFF2-40B4-BE49-F238E27FC236}">
                <a16:creationId xmlns:a16="http://schemas.microsoft.com/office/drawing/2014/main" id="{A9A707A9-5E5A-E724-1DB9-269F153AA18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E6D59FE-29B1-2A32-533F-382739FE50A5}"/>
              </a:ext>
            </a:extLst>
          </p:cNvPr>
          <p:cNvSpPr>
            <a:spLocks noGrp="1"/>
          </p:cNvSpPr>
          <p:nvPr>
            <p:ph type="sldNum" sz="quarter" idx="12"/>
          </p:nvPr>
        </p:nvSpPr>
        <p:spPr/>
        <p:txBody>
          <a:bodyPr/>
          <a:lstStyle>
            <a:lvl1pPr>
              <a:defRPr/>
            </a:lvl1pPr>
          </a:lstStyle>
          <a:p>
            <a:fld id="{39EE571D-136E-4B79-ADB5-975FADDCA6AC}" type="slidenum">
              <a:rPr lang="en-AU" altLang="en-US"/>
              <a:pPr/>
              <a:t>‹#›</a:t>
            </a:fld>
            <a:endParaRPr lang="en-AU" altLang="en-US"/>
          </a:p>
        </p:txBody>
      </p:sp>
    </p:spTree>
    <p:extLst>
      <p:ext uri="{BB962C8B-B14F-4D97-AF65-F5344CB8AC3E}">
        <p14:creationId xmlns:p14="http://schemas.microsoft.com/office/powerpoint/2010/main" val="123652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5FF9AE-3E13-E61E-F605-7F3A21472143}"/>
              </a:ext>
            </a:extLst>
          </p:cNvPr>
          <p:cNvSpPr>
            <a:spLocks noGrp="1"/>
          </p:cNvSpPr>
          <p:nvPr>
            <p:ph type="dt" sz="half" idx="10"/>
          </p:nvPr>
        </p:nvSpPr>
        <p:spPr/>
        <p:txBody>
          <a:bodyPr/>
          <a:lstStyle>
            <a:lvl1pPr>
              <a:defRPr/>
            </a:lvl1pPr>
          </a:lstStyle>
          <a:p>
            <a:pPr>
              <a:defRPr/>
            </a:pPr>
            <a:fld id="{AF0B1864-ABDD-4B03-8365-C6D6D62EA9FA}" type="datetime1">
              <a:rPr lang="en-AU"/>
              <a:pPr>
                <a:defRPr/>
              </a:pPr>
              <a:t>22/05/2025</a:t>
            </a:fld>
            <a:endParaRPr lang="en-AU"/>
          </a:p>
        </p:txBody>
      </p:sp>
      <p:sp>
        <p:nvSpPr>
          <p:cNvPr id="6" name="Footer Placeholder 4">
            <a:extLst>
              <a:ext uri="{FF2B5EF4-FFF2-40B4-BE49-F238E27FC236}">
                <a16:creationId xmlns:a16="http://schemas.microsoft.com/office/drawing/2014/main" id="{B86A8B16-8817-7125-2CAF-694E6D4E2244}"/>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B56F7B3-506B-9726-74D7-162C28BB8E6D}"/>
              </a:ext>
            </a:extLst>
          </p:cNvPr>
          <p:cNvSpPr>
            <a:spLocks noGrp="1"/>
          </p:cNvSpPr>
          <p:nvPr>
            <p:ph type="sldNum" sz="quarter" idx="12"/>
          </p:nvPr>
        </p:nvSpPr>
        <p:spPr/>
        <p:txBody>
          <a:bodyPr/>
          <a:lstStyle>
            <a:lvl1pPr>
              <a:defRPr/>
            </a:lvl1pPr>
          </a:lstStyle>
          <a:p>
            <a:fld id="{1FB808B2-9546-412E-819D-1E582D85A4B5}" type="slidenum">
              <a:rPr lang="en-AU" altLang="en-US"/>
              <a:pPr/>
              <a:t>‹#›</a:t>
            </a:fld>
            <a:endParaRPr lang="en-AU" altLang="en-US"/>
          </a:p>
        </p:txBody>
      </p:sp>
    </p:spTree>
    <p:extLst>
      <p:ext uri="{BB962C8B-B14F-4D97-AF65-F5344CB8AC3E}">
        <p14:creationId xmlns:p14="http://schemas.microsoft.com/office/powerpoint/2010/main" val="303256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AC29C38-3C9B-9C93-DE91-FC17E5ABC74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5AA239D9-A93D-8B03-3AB1-DC79585B5F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8C895ADB-34E7-48F1-BA7E-1A3E5034E78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C70A86A-32B3-4797-88F7-861D124834F8}" type="datetime1">
              <a:rPr lang="en-AU"/>
              <a:pPr>
                <a:defRPr/>
              </a:pPr>
              <a:t>22/05/2025</a:t>
            </a:fld>
            <a:endParaRPr lang="en-AU"/>
          </a:p>
        </p:txBody>
      </p:sp>
      <p:sp>
        <p:nvSpPr>
          <p:cNvPr id="5" name="Footer Placeholder 4">
            <a:extLst>
              <a:ext uri="{FF2B5EF4-FFF2-40B4-BE49-F238E27FC236}">
                <a16:creationId xmlns:a16="http://schemas.microsoft.com/office/drawing/2014/main" id="{1038C4D7-7EC9-4FC4-9D4D-D20BDD29189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AD331BA9-5912-4770-BFD9-D198D9239A1E}"/>
              </a:ext>
            </a:extLst>
          </p:cNvPr>
          <p:cNvSpPr>
            <a:spLocks noGrp="1"/>
          </p:cNvSpPr>
          <p:nvPr>
            <p:ph type="sldNum" sz="quarter" idx="4"/>
          </p:nvPr>
        </p:nvSpPr>
        <p:spPr>
          <a:xfrm>
            <a:off x="6588125"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2"/>
                </a:solidFill>
              </a:defRPr>
            </a:lvl1pPr>
          </a:lstStyle>
          <a:p>
            <a:fld id="{DA4E621A-2A41-4583-901A-59F271795F0E}"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Lst>
  <p:txStyles>
    <p:titleStyle>
      <a:lvl1pPr algn="l" rtl="0" eaLnBrk="0" fontAlgn="base" hangingPunct="0">
        <a:spcBef>
          <a:spcPct val="0"/>
        </a:spcBef>
        <a:spcAft>
          <a:spcPct val="0"/>
        </a:spcAft>
        <a:defRPr sz="3900" kern="1200">
          <a:solidFill>
            <a:schemeClr val="accent1"/>
          </a:solidFill>
          <a:latin typeface="+mj-lt"/>
          <a:ea typeface="+mj-ea"/>
          <a:cs typeface="+mj-cs"/>
        </a:defRPr>
      </a:lvl1pPr>
      <a:lvl2pPr algn="l" rtl="0" eaLnBrk="0" fontAlgn="base" hangingPunct="0">
        <a:spcBef>
          <a:spcPct val="0"/>
        </a:spcBef>
        <a:spcAft>
          <a:spcPct val="0"/>
        </a:spcAft>
        <a:defRPr sz="3900">
          <a:solidFill>
            <a:schemeClr val="accent1"/>
          </a:solidFill>
          <a:latin typeface="Arial" panose="020B0604020202020204" pitchFamily="34" charset="0"/>
        </a:defRPr>
      </a:lvl2pPr>
      <a:lvl3pPr algn="l" rtl="0" eaLnBrk="0" fontAlgn="base" hangingPunct="0">
        <a:spcBef>
          <a:spcPct val="0"/>
        </a:spcBef>
        <a:spcAft>
          <a:spcPct val="0"/>
        </a:spcAft>
        <a:defRPr sz="3900">
          <a:solidFill>
            <a:schemeClr val="accent1"/>
          </a:solidFill>
          <a:latin typeface="Arial" panose="020B0604020202020204" pitchFamily="34" charset="0"/>
        </a:defRPr>
      </a:lvl3pPr>
      <a:lvl4pPr algn="l" rtl="0" eaLnBrk="0" fontAlgn="base" hangingPunct="0">
        <a:spcBef>
          <a:spcPct val="0"/>
        </a:spcBef>
        <a:spcAft>
          <a:spcPct val="0"/>
        </a:spcAft>
        <a:defRPr sz="3900">
          <a:solidFill>
            <a:schemeClr val="accent1"/>
          </a:solidFill>
          <a:latin typeface="Arial" panose="020B0604020202020204" pitchFamily="34" charset="0"/>
        </a:defRPr>
      </a:lvl4pPr>
      <a:lvl5pPr algn="l" rtl="0" eaLnBrk="0" fontAlgn="base" hangingPunct="0">
        <a:spcBef>
          <a:spcPct val="0"/>
        </a:spcBef>
        <a:spcAft>
          <a:spcPct val="0"/>
        </a:spcAft>
        <a:defRPr sz="3900">
          <a:solidFill>
            <a:schemeClr val="accent1"/>
          </a:solidFill>
          <a:latin typeface="Arial" panose="020B0604020202020204" pitchFamily="34" charset="0"/>
        </a:defRPr>
      </a:lvl5pPr>
      <a:lvl6pPr marL="457200" algn="l" rtl="0" fontAlgn="base">
        <a:spcBef>
          <a:spcPct val="0"/>
        </a:spcBef>
        <a:spcAft>
          <a:spcPct val="0"/>
        </a:spcAft>
        <a:defRPr sz="3900">
          <a:solidFill>
            <a:schemeClr val="accent1"/>
          </a:solidFill>
          <a:latin typeface="Arial" panose="020B0604020202020204" pitchFamily="34" charset="0"/>
        </a:defRPr>
      </a:lvl6pPr>
      <a:lvl7pPr marL="914400" algn="l" rtl="0" fontAlgn="base">
        <a:spcBef>
          <a:spcPct val="0"/>
        </a:spcBef>
        <a:spcAft>
          <a:spcPct val="0"/>
        </a:spcAft>
        <a:defRPr sz="3900">
          <a:solidFill>
            <a:schemeClr val="accent1"/>
          </a:solidFill>
          <a:latin typeface="Arial" panose="020B0604020202020204" pitchFamily="34" charset="0"/>
        </a:defRPr>
      </a:lvl7pPr>
      <a:lvl8pPr marL="1371600" algn="l" rtl="0" fontAlgn="base">
        <a:spcBef>
          <a:spcPct val="0"/>
        </a:spcBef>
        <a:spcAft>
          <a:spcPct val="0"/>
        </a:spcAft>
        <a:defRPr sz="3900">
          <a:solidFill>
            <a:schemeClr val="accent1"/>
          </a:solidFill>
          <a:latin typeface="Arial" panose="020B0604020202020204" pitchFamily="34" charset="0"/>
        </a:defRPr>
      </a:lvl8pPr>
      <a:lvl9pPr marL="1828800" algn="l" rtl="0" fontAlgn="base">
        <a:spcBef>
          <a:spcPct val="0"/>
        </a:spcBef>
        <a:spcAft>
          <a:spcPct val="0"/>
        </a:spcAft>
        <a:defRPr sz="3900">
          <a:solidFill>
            <a:schemeClr val="accent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cp@health.wa.gov.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2.health.wa.gov.au/Articles/A_E/Advance-Care-Planning/Training-and-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ywa.wa.gov.au/AdvanceCarePlan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EwfthRJlC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pasce.com.au/general-resourc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8xlIj6W8wA" TargetMode="External"/><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pasce.com.au/general-resources" TargetMode="External"/><Relationship Id="rId5" Type="http://schemas.openxmlformats.org/officeDocument/2006/relationships/hyperlink" Target="https://www.youtube.com/watch?v=X77VDBTupcM" TargetMode="External"/><Relationship Id="rId4" Type="http://schemas.openxmlformats.org/officeDocument/2006/relationships/hyperlink" Target="https://www.youtube.com/watch?v=BFZhaGdHMj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wa.gov.au/system/files/2022-02/treatment-decision-makers-heirarchy.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www.palliativecarewa.asn.au/" TargetMode="External"/><Relationship Id="rId4" Type="http://schemas.openxmlformats.org/officeDocument/2006/relationships/hyperlink" Target="http://www.pasce.com.au/"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hyperlink" Target="mailto:ACP@health.wa.gov.au&#160;"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8757D53-9CE0-0690-8642-5625C7E0FA8F}"/>
              </a:ext>
            </a:extLst>
          </p:cNvPr>
          <p:cNvSpPr>
            <a:spLocks noGrp="1" noChangeArrowheads="1"/>
          </p:cNvSpPr>
          <p:nvPr>
            <p:ph type="ctrTitle"/>
          </p:nvPr>
        </p:nvSpPr>
        <p:spPr>
          <a:xfrm>
            <a:off x="53975" y="-171450"/>
            <a:ext cx="9036050" cy="1470025"/>
          </a:xfrm>
        </p:spPr>
        <p:txBody>
          <a:bodyPr/>
          <a:lstStyle/>
          <a:p>
            <a:pPr eaLnBrk="1" hangingPunct="1"/>
            <a:r>
              <a:rPr lang="en-AU" altLang="en-US" sz="4000" b="1">
                <a:solidFill>
                  <a:srgbClr val="FF0000"/>
                </a:solidFill>
              </a:rPr>
              <a:t>Remove this slide before presenting</a:t>
            </a:r>
          </a:p>
        </p:txBody>
      </p:sp>
      <p:sp>
        <p:nvSpPr>
          <p:cNvPr id="3" name="Subtitle 2">
            <a:extLst>
              <a:ext uri="{FF2B5EF4-FFF2-40B4-BE49-F238E27FC236}">
                <a16:creationId xmlns:a16="http://schemas.microsoft.com/office/drawing/2014/main" id="{9FE73FC1-E12B-42B9-BF7D-3B87AFF503E7}"/>
              </a:ext>
            </a:extLst>
          </p:cNvPr>
          <p:cNvSpPr>
            <a:spLocks noGrp="1"/>
          </p:cNvSpPr>
          <p:nvPr>
            <p:ph type="subTitle" idx="1"/>
          </p:nvPr>
        </p:nvSpPr>
        <p:spPr>
          <a:xfrm>
            <a:off x="250825" y="1125538"/>
            <a:ext cx="8642350" cy="5183187"/>
          </a:xfrm>
        </p:spPr>
        <p:txBody>
          <a:bodyPr rtlCol="0">
            <a:normAutofit fontScale="70000" lnSpcReduction="20000"/>
          </a:bodyPr>
          <a:lstStyle/>
          <a:p>
            <a:pPr marL="271463" indent="-271463" algn="l" eaLnBrk="1" fontAlgn="auto" hangingPunct="1">
              <a:spcAft>
                <a:spcPts val="0"/>
              </a:spcAft>
              <a:buFont typeface="Arial" panose="020B0604020202020204" pitchFamily="34" charset="0"/>
              <a:buChar char="•"/>
              <a:defRPr/>
            </a:pPr>
            <a:r>
              <a:rPr lang="en-AU" dirty="0"/>
              <a:t>This presentation package may be used for the purpose of educating health professionals about their role in advance care planning (ACP) in a WA context.  </a:t>
            </a:r>
          </a:p>
          <a:p>
            <a:pPr marL="271463" indent="-271463" algn="l" eaLnBrk="1" fontAlgn="auto" hangingPunct="1">
              <a:spcAft>
                <a:spcPts val="0"/>
              </a:spcAft>
              <a:buFont typeface="Arial" panose="020B0604020202020204" pitchFamily="34" charset="0"/>
              <a:buChar char="•"/>
              <a:defRPr/>
            </a:pPr>
            <a:r>
              <a:rPr lang="en-AU" dirty="0"/>
              <a:t>Formatting may be changed to suit your organisation’s needs.</a:t>
            </a:r>
          </a:p>
          <a:p>
            <a:pPr marL="271463" indent="-271463" algn="l" eaLnBrk="1" fontAlgn="auto" hangingPunct="1">
              <a:spcAft>
                <a:spcPts val="0"/>
              </a:spcAft>
              <a:buFont typeface="Arial" panose="020B0604020202020204" pitchFamily="34" charset="0"/>
              <a:buChar char="•"/>
              <a:defRPr/>
            </a:pPr>
            <a:r>
              <a:rPr lang="en-AU" dirty="0"/>
              <a:t>Slides may be removed if the level of detail isn’t required.</a:t>
            </a:r>
          </a:p>
          <a:p>
            <a:pPr marL="271463" indent="-271463" algn="l" eaLnBrk="1" fontAlgn="auto" hangingPunct="1">
              <a:spcAft>
                <a:spcPts val="0"/>
              </a:spcAft>
              <a:buFont typeface="Arial" panose="020B0604020202020204" pitchFamily="34" charset="0"/>
              <a:buChar char="•"/>
              <a:defRPr/>
            </a:pPr>
            <a:r>
              <a:rPr lang="en-AU" dirty="0"/>
              <a:t>Additional case studies, examples or tailored information may be needed depending on your audience. However, it is strongly recommended the key messaging in the slides is not altered.</a:t>
            </a:r>
          </a:p>
          <a:p>
            <a:pPr marL="271463" indent="-271463" algn="l" eaLnBrk="1" fontAlgn="auto" hangingPunct="1">
              <a:spcAft>
                <a:spcPts val="0"/>
              </a:spcAft>
              <a:buFont typeface="Arial" panose="020B0604020202020204" pitchFamily="34" charset="0"/>
              <a:buChar char="•"/>
              <a:defRPr/>
            </a:pPr>
            <a:r>
              <a:rPr lang="en-AU" dirty="0"/>
              <a:t>The communication of consistent ACP-related messaging across WA will aim to reduce confusion and improve understanding of the ACP process and related documentation. </a:t>
            </a:r>
          </a:p>
          <a:p>
            <a:pPr marL="271463" indent="-271463" algn="l" eaLnBrk="1" fontAlgn="auto" hangingPunct="1">
              <a:spcAft>
                <a:spcPts val="0"/>
              </a:spcAft>
              <a:buFont typeface="Arial" panose="020B0604020202020204" pitchFamily="34" charset="0"/>
              <a:buChar char="•"/>
              <a:defRPr/>
            </a:pPr>
            <a:r>
              <a:rPr lang="en-AU" dirty="0"/>
              <a:t>For queries, advice or assistance with using this package, please contact Department of Health WA ACP Team </a:t>
            </a:r>
            <a:r>
              <a:rPr lang="en-AU" dirty="0">
                <a:hlinkClick r:id="rId2"/>
              </a:rPr>
              <a:t>acp@health.wa.gov.au</a:t>
            </a:r>
            <a:r>
              <a:rPr lang="en-AU" dirty="0"/>
              <a:t> or 9222 2300.</a:t>
            </a:r>
          </a:p>
          <a:p>
            <a:pPr marL="271463" indent="-271463" algn="l" eaLnBrk="1" fontAlgn="auto" hangingPunct="1">
              <a:spcAft>
                <a:spcPts val="0"/>
              </a:spcAft>
              <a:buFont typeface="Arial" panose="020B0604020202020204" pitchFamily="34" charset="0"/>
              <a:buChar char="•"/>
              <a:defRPr/>
            </a:pPr>
            <a:endParaRPr lang="en-AU" dirty="0"/>
          </a:p>
          <a:p>
            <a:pPr algn="l" eaLnBrk="1" fontAlgn="auto" hangingPunct="1">
              <a:spcAft>
                <a:spcPts val="0"/>
              </a:spcAft>
              <a:defRPr/>
            </a:pPr>
            <a:r>
              <a:rPr lang="en-AU" dirty="0"/>
              <a:t>Version 2 -  June 2025</a:t>
            </a:r>
          </a:p>
          <a:p>
            <a:pPr algn="l" eaLnBrk="1" fontAlgn="auto" hangingPunct="1">
              <a:spcAft>
                <a:spcPts val="0"/>
              </a:spcAft>
              <a:defRPr/>
            </a:pPr>
            <a:endParaRPr lang="en-A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7318640-EE24-D734-3262-47645462C697}"/>
              </a:ext>
            </a:extLst>
          </p:cNvPr>
          <p:cNvSpPr>
            <a:spLocks noGrp="1" noChangeArrowheads="1"/>
          </p:cNvSpPr>
          <p:nvPr>
            <p:ph type="title"/>
          </p:nvPr>
        </p:nvSpPr>
        <p:spPr>
          <a:xfrm>
            <a:off x="266700" y="1187450"/>
            <a:ext cx="8578850" cy="801688"/>
          </a:xfrm>
        </p:spPr>
        <p:txBody>
          <a:bodyPr/>
          <a:lstStyle/>
          <a:p>
            <a:pPr algn="l" eaLnBrk="1" hangingPunct="1"/>
            <a:r>
              <a:rPr lang="en-AU" altLang="en-US" sz="3200">
                <a:solidFill>
                  <a:srgbClr val="7030A0"/>
                </a:solidFill>
              </a:rPr>
              <a:t>Legislation and frameworks outlining health professional obligations</a:t>
            </a:r>
          </a:p>
        </p:txBody>
      </p:sp>
      <p:sp>
        <p:nvSpPr>
          <p:cNvPr id="3" name="Content Placeholder 2">
            <a:extLst>
              <a:ext uri="{FF2B5EF4-FFF2-40B4-BE49-F238E27FC236}">
                <a16:creationId xmlns:a16="http://schemas.microsoft.com/office/drawing/2014/main" id="{148EAF66-3824-4B2E-B1DE-A529D2394B66}"/>
              </a:ext>
            </a:extLst>
          </p:cNvPr>
          <p:cNvSpPr>
            <a:spLocks noGrp="1"/>
          </p:cNvSpPr>
          <p:nvPr>
            <p:ph idx="1"/>
          </p:nvPr>
        </p:nvSpPr>
        <p:spPr>
          <a:xfrm>
            <a:off x="266700" y="2216150"/>
            <a:ext cx="8229600" cy="4525963"/>
          </a:xfrm>
        </p:spPr>
        <p:txBody>
          <a:bodyPr rtlCol="0">
            <a:normAutofit/>
          </a:bodyPr>
          <a:lstStyle/>
          <a:p>
            <a:pPr eaLnBrk="1" fontAlgn="auto" hangingPunct="1">
              <a:spcAft>
                <a:spcPts val="0"/>
              </a:spcAft>
              <a:defRPr/>
            </a:pPr>
            <a:r>
              <a:rPr lang="en-AU" sz="3000" i="1" dirty="0"/>
              <a:t>Guardianship and Administration Act 1990</a:t>
            </a:r>
          </a:p>
          <a:p>
            <a:pPr eaLnBrk="1" fontAlgn="auto" hangingPunct="1">
              <a:spcAft>
                <a:spcPts val="0"/>
              </a:spcAft>
              <a:defRPr/>
            </a:pPr>
            <a:r>
              <a:rPr lang="en-AU" sz="3000" i="1" dirty="0"/>
              <a:t>Criminal Code</a:t>
            </a:r>
          </a:p>
          <a:p>
            <a:pPr eaLnBrk="1" fontAlgn="auto" hangingPunct="1">
              <a:spcAft>
                <a:spcPts val="0"/>
              </a:spcAft>
              <a:defRPr/>
            </a:pPr>
            <a:r>
              <a:rPr lang="en-AU" sz="3000" i="1" dirty="0"/>
              <a:t>Common Law</a:t>
            </a:r>
          </a:p>
          <a:p>
            <a:pPr eaLnBrk="1" fontAlgn="auto" hangingPunct="1">
              <a:spcAft>
                <a:spcPts val="0"/>
              </a:spcAft>
              <a:defRPr/>
            </a:pPr>
            <a:r>
              <a:rPr lang="en-AU" sz="3000" dirty="0"/>
              <a:t>National Quality Standards for health services, general practice and aged care</a:t>
            </a:r>
          </a:p>
          <a:p>
            <a:pPr eaLnBrk="1" fontAlgn="auto" hangingPunct="1">
              <a:spcAft>
                <a:spcPts val="0"/>
              </a:spcAft>
              <a:defRPr/>
            </a:pPr>
            <a:r>
              <a:rPr lang="en-AU" sz="3000" dirty="0"/>
              <a:t>Codes of conduct and professional guidelines. </a:t>
            </a:r>
          </a:p>
          <a:p>
            <a:pPr marL="0" indent="0" eaLnBrk="1" fontAlgn="auto" hangingPunct="1">
              <a:spcAft>
                <a:spcPts val="0"/>
              </a:spcAft>
              <a:buFont typeface="Arial" panose="020B0604020202020204" pitchFamily="34" charset="0"/>
              <a:buNone/>
              <a:defRPr/>
            </a:pPr>
            <a:endParaRPr lang="en-AU" dirty="0"/>
          </a:p>
        </p:txBody>
      </p:sp>
      <p:sp>
        <p:nvSpPr>
          <p:cNvPr id="17412" name="Slide Number Placeholder 3">
            <a:extLst>
              <a:ext uri="{FF2B5EF4-FFF2-40B4-BE49-F238E27FC236}">
                <a16:creationId xmlns:a16="http://schemas.microsoft.com/office/drawing/2014/main" id="{41FB8B73-FC4F-51A1-BF99-A59AAC4736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88373A4-4917-4A8C-8F95-3A7318080291}" type="slidenum">
              <a:rPr lang="en-AU" altLang="en-US" sz="1200">
                <a:solidFill>
                  <a:schemeClr val="bg2"/>
                </a:solidFill>
              </a:rPr>
              <a:pPr>
                <a:spcBef>
                  <a:spcPct val="0"/>
                </a:spcBef>
                <a:buFontTx/>
                <a:buNone/>
              </a:pPr>
              <a:t>10</a:t>
            </a:fld>
            <a:endParaRPr lang="en-AU" altLang="en-US" sz="1200">
              <a:solidFill>
                <a:schemeClr val="bg2"/>
              </a:solidFill>
            </a:endParaRPr>
          </a:p>
        </p:txBody>
      </p:sp>
      <p:pic>
        <p:nvPicPr>
          <p:cNvPr id="17413" name="Picture 4">
            <a:extLst>
              <a:ext uri="{FF2B5EF4-FFF2-40B4-BE49-F238E27FC236}">
                <a16:creationId xmlns:a16="http://schemas.microsoft.com/office/drawing/2014/main" id="{2661E2AB-77DE-A1B1-F386-C682A1B81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a:extLst>
              <a:ext uri="{FF2B5EF4-FFF2-40B4-BE49-F238E27FC236}">
                <a16:creationId xmlns:a16="http://schemas.microsoft.com/office/drawing/2014/main" id="{EBBAD58C-E4D2-8C1A-B1BF-01506FEFF8B8}"/>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92CC0AC-F57A-004C-8620-987E99EA167B}"/>
              </a:ext>
            </a:extLst>
          </p:cNvPr>
          <p:cNvSpPr>
            <a:spLocks noGrp="1" noChangeArrowheads="1"/>
          </p:cNvSpPr>
          <p:nvPr>
            <p:ph type="title"/>
          </p:nvPr>
        </p:nvSpPr>
        <p:spPr>
          <a:xfrm>
            <a:off x="266700" y="973138"/>
            <a:ext cx="8578850" cy="801687"/>
          </a:xfrm>
        </p:spPr>
        <p:txBody>
          <a:bodyPr/>
          <a:lstStyle/>
          <a:p>
            <a:pPr algn="l" eaLnBrk="1" hangingPunct="1"/>
            <a:br>
              <a:rPr lang="en-AU" altLang="en-US" sz="3600">
                <a:solidFill>
                  <a:srgbClr val="7030A0"/>
                </a:solidFill>
              </a:rPr>
            </a:br>
            <a:r>
              <a:rPr lang="en-AU" altLang="en-US" sz="3200" i="1">
                <a:solidFill>
                  <a:srgbClr val="7030A0"/>
                </a:solidFill>
              </a:rPr>
              <a:t>Guardianship and Administration </a:t>
            </a:r>
            <a:br>
              <a:rPr lang="en-AU" altLang="en-US" sz="3200" i="1">
                <a:solidFill>
                  <a:srgbClr val="7030A0"/>
                </a:solidFill>
              </a:rPr>
            </a:br>
            <a:r>
              <a:rPr lang="en-AU" altLang="en-US" sz="3200" i="1">
                <a:solidFill>
                  <a:srgbClr val="7030A0"/>
                </a:solidFill>
              </a:rPr>
              <a:t>Act 1990</a:t>
            </a:r>
            <a:endParaRPr lang="en-AU" altLang="en-US" sz="3600" i="1">
              <a:solidFill>
                <a:srgbClr val="7030A0"/>
              </a:solidFill>
            </a:endParaRPr>
          </a:p>
        </p:txBody>
      </p:sp>
      <p:sp>
        <p:nvSpPr>
          <p:cNvPr id="3" name="Content Placeholder 2">
            <a:extLst>
              <a:ext uri="{FF2B5EF4-FFF2-40B4-BE49-F238E27FC236}">
                <a16:creationId xmlns:a16="http://schemas.microsoft.com/office/drawing/2014/main" id="{D7C71D86-9CC0-4727-B6DB-653245FC9F64}"/>
              </a:ext>
            </a:extLst>
          </p:cNvPr>
          <p:cNvSpPr>
            <a:spLocks noGrp="1"/>
          </p:cNvSpPr>
          <p:nvPr>
            <p:ph idx="1"/>
          </p:nvPr>
        </p:nvSpPr>
        <p:spPr>
          <a:xfrm>
            <a:off x="266700" y="2247900"/>
            <a:ext cx="8229600" cy="4421188"/>
          </a:xfrm>
        </p:spPr>
        <p:txBody>
          <a:bodyPr rtlCol="0">
            <a:normAutofit fontScale="92500" lnSpcReduction="10000"/>
          </a:bodyPr>
          <a:lstStyle/>
          <a:p>
            <a:pPr eaLnBrk="1" fontAlgn="auto" hangingPunct="1">
              <a:spcAft>
                <a:spcPts val="0"/>
              </a:spcAft>
              <a:defRPr/>
            </a:pPr>
            <a:r>
              <a:rPr lang="en-AU" dirty="0"/>
              <a:t>The Act enables individuals to complete an Advance Health Directive and/or an Enduring Power of Guardianship. </a:t>
            </a:r>
          </a:p>
          <a:p>
            <a:pPr lvl="1" eaLnBrk="1" fontAlgn="auto" hangingPunct="1">
              <a:spcAft>
                <a:spcPts val="0"/>
              </a:spcAft>
              <a:defRPr/>
            </a:pPr>
            <a:r>
              <a:rPr lang="en-AU" sz="3000" dirty="0"/>
              <a:t>outlines the Hierarchy of treatment decision-makers</a:t>
            </a:r>
          </a:p>
          <a:p>
            <a:pPr lvl="1" eaLnBrk="1" fontAlgn="auto" hangingPunct="1">
              <a:spcAft>
                <a:spcPts val="0"/>
              </a:spcAft>
              <a:defRPr/>
            </a:pPr>
            <a:r>
              <a:rPr lang="en-AU" sz="3000" dirty="0"/>
              <a:t>Valid Advance Health Directives and Enduring Powers of Guardianship are legal documents that must be followed by all health professionals. There are limited exceptional circumstances.</a:t>
            </a:r>
          </a:p>
          <a:p>
            <a:pPr marL="0" indent="0" eaLnBrk="1" fontAlgn="auto" hangingPunct="1">
              <a:spcAft>
                <a:spcPts val="0"/>
              </a:spcAft>
              <a:buFont typeface="Arial" panose="020B0604020202020204" pitchFamily="34" charset="0"/>
              <a:buNone/>
              <a:defRPr/>
            </a:pPr>
            <a:endParaRPr lang="en-AU" dirty="0"/>
          </a:p>
        </p:txBody>
      </p:sp>
      <p:sp>
        <p:nvSpPr>
          <p:cNvPr id="19460" name="Slide Number Placeholder 3">
            <a:extLst>
              <a:ext uri="{FF2B5EF4-FFF2-40B4-BE49-F238E27FC236}">
                <a16:creationId xmlns:a16="http://schemas.microsoft.com/office/drawing/2014/main" id="{23B24DE4-566C-56A7-758A-93BB792D78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F80C121-F101-4F3C-B5C0-77A6B68CBD8C}" type="slidenum">
              <a:rPr lang="en-AU" altLang="en-US" sz="1200">
                <a:solidFill>
                  <a:schemeClr val="bg2"/>
                </a:solidFill>
              </a:rPr>
              <a:pPr>
                <a:spcBef>
                  <a:spcPct val="0"/>
                </a:spcBef>
                <a:buFontTx/>
                <a:buNone/>
              </a:pPr>
              <a:t>11</a:t>
            </a:fld>
            <a:endParaRPr lang="en-AU" altLang="en-US" sz="1200">
              <a:solidFill>
                <a:schemeClr val="bg2"/>
              </a:solidFill>
            </a:endParaRPr>
          </a:p>
        </p:txBody>
      </p:sp>
      <p:pic>
        <p:nvPicPr>
          <p:cNvPr id="19461" name="Picture 4">
            <a:extLst>
              <a:ext uri="{FF2B5EF4-FFF2-40B4-BE49-F238E27FC236}">
                <a16:creationId xmlns:a16="http://schemas.microsoft.com/office/drawing/2014/main" id="{83B663F4-EB77-7DD2-AD8A-C11474938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
            <a:ext cx="7019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a:extLst>
              <a:ext uri="{FF2B5EF4-FFF2-40B4-BE49-F238E27FC236}">
                <a16:creationId xmlns:a16="http://schemas.microsoft.com/office/drawing/2014/main" id="{56748BBE-13F2-EAAD-B1AD-87CD523B9631}"/>
              </a:ext>
            </a:extLst>
          </p:cNvPr>
          <p:cNvSpPr txBox="1">
            <a:spLocks noChangeArrowheads="1"/>
          </p:cNvSpPr>
          <p:nvPr/>
        </p:nvSpPr>
        <p:spPr bwMode="auto">
          <a:xfrm>
            <a:off x="179388" y="333375"/>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9982461-B2CC-C64F-CF79-48E68BD9EE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2566270-A8CC-47BE-AE5E-0C8EA3FE843F}" type="slidenum">
              <a:rPr lang="en-AU" altLang="en-US" sz="1200">
                <a:solidFill>
                  <a:schemeClr val="bg2"/>
                </a:solidFill>
              </a:rPr>
              <a:pPr>
                <a:spcBef>
                  <a:spcPct val="0"/>
                </a:spcBef>
                <a:buFontTx/>
                <a:buNone/>
              </a:pPr>
              <a:t>12</a:t>
            </a:fld>
            <a:endParaRPr lang="en-AU" altLang="en-US" sz="1200">
              <a:solidFill>
                <a:schemeClr val="bg2"/>
              </a:solidFill>
            </a:endParaRPr>
          </a:p>
        </p:txBody>
      </p:sp>
      <p:pic>
        <p:nvPicPr>
          <p:cNvPr id="21507" name="Picture 4">
            <a:extLst>
              <a:ext uri="{FF2B5EF4-FFF2-40B4-BE49-F238E27FC236}">
                <a16:creationId xmlns:a16="http://schemas.microsoft.com/office/drawing/2014/main" id="{5389AF2B-DCF3-9B1F-6178-024B847D7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188913"/>
            <a:ext cx="5461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a:extLst>
              <a:ext uri="{FF2B5EF4-FFF2-40B4-BE49-F238E27FC236}">
                <a16:creationId xmlns:a16="http://schemas.microsoft.com/office/drawing/2014/main" id="{3B1D4CDC-88FE-BFD7-0195-4E7313E8D52D}"/>
              </a:ext>
            </a:extLst>
          </p:cNvPr>
          <p:cNvSpPr>
            <a:spLocks noGrp="1" noChangeArrowheads="1"/>
          </p:cNvSpPr>
          <p:nvPr>
            <p:ph type="title"/>
          </p:nvPr>
        </p:nvSpPr>
        <p:spPr>
          <a:xfrm>
            <a:off x="539750" y="1992313"/>
            <a:ext cx="3527425" cy="2736850"/>
          </a:xfrm>
        </p:spPr>
        <p:txBody>
          <a:bodyPr/>
          <a:lstStyle/>
          <a:p>
            <a:pPr algn="l" eaLnBrk="1" hangingPunct="1"/>
            <a:r>
              <a:rPr lang="en-AU" altLang="en-US" sz="3600">
                <a:solidFill>
                  <a:srgbClr val="7030A0"/>
                </a:solidFill>
              </a:rPr>
              <a:t>Hierarchy of treatment decision-makers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971FF05-2D4F-DBD9-01FF-72F159ED4E33}"/>
              </a:ext>
            </a:extLst>
          </p:cNvPr>
          <p:cNvSpPr>
            <a:spLocks noGrp="1" noChangeArrowheads="1"/>
          </p:cNvSpPr>
          <p:nvPr>
            <p:ph type="title"/>
          </p:nvPr>
        </p:nvSpPr>
        <p:spPr>
          <a:xfrm>
            <a:off x="266700" y="692150"/>
            <a:ext cx="8578850" cy="801688"/>
          </a:xfrm>
        </p:spPr>
        <p:txBody>
          <a:bodyPr/>
          <a:lstStyle/>
          <a:p>
            <a:pPr algn="l" eaLnBrk="1" hangingPunct="1"/>
            <a:br>
              <a:rPr lang="en-AU" altLang="en-US" sz="3600">
                <a:solidFill>
                  <a:srgbClr val="7030A0"/>
                </a:solidFill>
              </a:rPr>
            </a:br>
            <a:r>
              <a:rPr lang="en-AU" altLang="en-US" sz="3200" i="1">
                <a:solidFill>
                  <a:srgbClr val="7030A0"/>
                </a:solidFill>
              </a:rPr>
              <a:t>Criminal Code</a:t>
            </a:r>
          </a:p>
        </p:txBody>
      </p:sp>
      <p:sp>
        <p:nvSpPr>
          <p:cNvPr id="23555" name="Content Placeholder 2">
            <a:extLst>
              <a:ext uri="{FF2B5EF4-FFF2-40B4-BE49-F238E27FC236}">
                <a16:creationId xmlns:a16="http://schemas.microsoft.com/office/drawing/2014/main" id="{7ECEE3B8-5111-DE84-728F-BC68E8B0ABF3}"/>
              </a:ext>
            </a:extLst>
          </p:cNvPr>
          <p:cNvSpPr>
            <a:spLocks noGrp="1" noChangeArrowheads="1"/>
          </p:cNvSpPr>
          <p:nvPr>
            <p:ph idx="1"/>
          </p:nvPr>
        </p:nvSpPr>
        <p:spPr>
          <a:xfrm>
            <a:off x="266700" y="1628775"/>
            <a:ext cx="8229600" cy="4525963"/>
          </a:xfrm>
        </p:spPr>
        <p:txBody>
          <a:bodyPr/>
          <a:lstStyle/>
          <a:p>
            <a:pPr eaLnBrk="1" hangingPunct="1"/>
            <a:r>
              <a:rPr lang="en-AU" altLang="en-US" sz="3000"/>
              <a:t>Health professionals who act in good faith and with reasonable care and skill are legally protected if they withhold or withdraw treatment in accordance with an Advance Health Directive, a Common Law Directive or a decision by an Enduring Guardian, even when the person dies.</a:t>
            </a:r>
          </a:p>
        </p:txBody>
      </p:sp>
      <p:sp>
        <p:nvSpPr>
          <p:cNvPr id="23556" name="Slide Number Placeholder 3">
            <a:extLst>
              <a:ext uri="{FF2B5EF4-FFF2-40B4-BE49-F238E27FC236}">
                <a16:creationId xmlns:a16="http://schemas.microsoft.com/office/drawing/2014/main" id="{6A420413-008D-9242-0F6B-AB7CAD1CBA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F54698D-5F3B-49B8-B71F-E8AB5BEA0E85}" type="slidenum">
              <a:rPr lang="en-AU" altLang="en-US" sz="1200">
                <a:solidFill>
                  <a:schemeClr val="bg2"/>
                </a:solidFill>
              </a:rPr>
              <a:pPr>
                <a:spcBef>
                  <a:spcPct val="0"/>
                </a:spcBef>
                <a:buFontTx/>
                <a:buNone/>
              </a:pPr>
              <a:t>13</a:t>
            </a:fld>
            <a:endParaRPr lang="en-AU" altLang="en-US" sz="1200">
              <a:solidFill>
                <a:schemeClr val="bg2"/>
              </a:solidFill>
            </a:endParaRPr>
          </a:p>
        </p:txBody>
      </p:sp>
      <p:pic>
        <p:nvPicPr>
          <p:cNvPr id="23557" name="Picture 4">
            <a:extLst>
              <a:ext uri="{FF2B5EF4-FFF2-40B4-BE49-F238E27FC236}">
                <a16:creationId xmlns:a16="http://schemas.microsoft.com/office/drawing/2014/main" id="{DF6D9F73-1C9E-AE35-7019-7F8D08EA2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a:extLst>
              <a:ext uri="{FF2B5EF4-FFF2-40B4-BE49-F238E27FC236}">
                <a16:creationId xmlns:a16="http://schemas.microsoft.com/office/drawing/2014/main" id="{D5C44452-DE06-B2F0-7EDB-FA4400B117AD}"/>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CE7519-AF4E-F20E-9EAA-1E73EA994773}"/>
              </a:ext>
            </a:extLst>
          </p:cNvPr>
          <p:cNvSpPr>
            <a:spLocks noGrp="1" noChangeArrowheads="1"/>
          </p:cNvSpPr>
          <p:nvPr>
            <p:ph type="title"/>
          </p:nvPr>
        </p:nvSpPr>
        <p:spPr>
          <a:xfrm>
            <a:off x="266700" y="973138"/>
            <a:ext cx="8578850" cy="801687"/>
          </a:xfrm>
        </p:spPr>
        <p:txBody>
          <a:bodyPr/>
          <a:lstStyle/>
          <a:p>
            <a:pPr algn="l" eaLnBrk="1" hangingPunct="1"/>
            <a:r>
              <a:rPr lang="en-AU" altLang="en-US" sz="3200" i="1">
                <a:solidFill>
                  <a:srgbClr val="7030A0"/>
                </a:solidFill>
              </a:rPr>
              <a:t>Common law</a:t>
            </a:r>
          </a:p>
        </p:txBody>
      </p:sp>
      <p:sp>
        <p:nvSpPr>
          <p:cNvPr id="25603" name="Content Placeholder 2">
            <a:extLst>
              <a:ext uri="{FF2B5EF4-FFF2-40B4-BE49-F238E27FC236}">
                <a16:creationId xmlns:a16="http://schemas.microsoft.com/office/drawing/2014/main" id="{0FE6B24E-35D4-0420-92DF-E0673C109001}"/>
              </a:ext>
            </a:extLst>
          </p:cNvPr>
          <p:cNvSpPr>
            <a:spLocks noGrp="1" noChangeArrowheads="1"/>
          </p:cNvSpPr>
          <p:nvPr>
            <p:ph idx="1"/>
          </p:nvPr>
        </p:nvSpPr>
        <p:spPr>
          <a:xfrm>
            <a:off x="266700" y="1628775"/>
            <a:ext cx="8769350" cy="4999038"/>
          </a:xfrm>
        </p:spPr>
        <p:txBody>
          <a:bodyPr/>
          <a:lstStyle/>
          <a:p>
            <a:pPr eaLnBrk="1" hangingPunct="1">
              <a:spcBef>
                <a:spcPts val="500"/>
              </a:spcBef>
            </a:pPr>
            <a:r>
              <a:rPr lang="en-AU" altLang="en-US" sz="3000"/>
              <a:t>Common Law Directive - written or verbal</a:t>
            </a:r>
          </a:p>
          <a:p>
            <a:pPr eaLnBrk="1" hangingPunct="1">
              <a:spcBef>
                <a:spcPts val="500"/>
              </a:spcBef>
            </a:pPr>
            <a:r>
              <a:rPr lang="en-AU" altLang="en-US" sz="3000"/>
              <a:t>Conveys wishes for health treatment to be provided or withheld </a:t>
            </a:r>
          </a:p>
          <a:p>
            <a:pPr eaLnBrk="1" hangingPunct="1">
              <a:spcBef>
                <a:spcPts val="500"/>
              </a:spcBef>
            </a:pPr>
            <a:r>
              <a:rPr lang="en-AU" altLang="en-US" sz="3000"/>
              <a:t>No formal requirements, difficult to establish validity </a:t>
            </a:r>
          </a:p>
          <a:p>
            <a:pPr eaLnBrk="1" hangingPunct="1">
              <a:spcBef>
                <a:spcPts val="500"/>
              </a:spcBef>
            </a:pPr>
            <a:r>
              <a:rPr lang="en-AU" altLang="en-US" sz="3000"/>
              <a:t>Health professionals’ obligations to comply with a Common Law Directive are same as for AHDs</a:t>
            </a:r>
          </a:p>
          <a:p>
            <a:pPr eaLnBrk="1" hangingPunct="1">
              <a:spcBef>
                <a:spcPts val="500"/>
              </a:spcBef>
            </a:pPr>
            <a:r>
              <a:rPr lang="en-AU" altLang="en-US" sz="3000"/>
              <a:t>Not recommended for making treatment decisions</a:t>
            </a:r>
          </a:p>
        </p:txBody>
      </p:sp>
      <p:sp>
        <p:nvSpPr>
          <p:cNvPr id="25604" name="Slide Number Placeholder 3">
            <a:extLst>
              <a:ext uri="{FF2B5EF4-FFF2-40B4-BE49-F238E27FC236}">
                <a16:creationId xmlns:a16="http://schemas.microsoft.com/office/drawing/2014/main" id="{8AC8CA39-D8E3-1BCD-9D65-7D2181EC01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52EAE85-E45C-418B-900E-85486D6C3688}" type="slidenum">
              <a:rPr lang="en-AU" altLang="en-US" sz="1200">
                <a:solidFill>
                  <a:schemeClr val="bg2"/>
                </a:solidFill>
              </a:rPr>
              <a:pPr>
                <a:spcBef>
                  <a:spcPct val="0"/>
                </a:spcBef>
                <a:buFontTx/>
                <a:buNone/>
              </a:pPr>
              <a:t>14</a:t>
            </a:fld>
            <a:endParaRPr lang="en-AU" altLang="en-US" sz="1200">
              <a:solidFill>
                <a:schemeClr val="bg2"/>
              </a:solidFill>
            </a:endParaRPr>
          </a:p>
        </p:txBody>
      </p:sp>
      <p:pic>
        <p:nvPicPr>
          <p:cNvPr id="25605" name="Picture 4">
            <a:extLst>
              <a:ext uri="{FF2B5EF4-FFF2-40B4-BE49-F238E27FC236}">
                <a16:creationId xmlns:a16="http://schemas.microsoft.com/office/drawing/2014/main" id="{03BEED53-4E0B-2B26-5FE2-2101EE776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a:extLst>
              <a:ext uri="{FF2B5EF4-FFF2-40B4-BE49-F238E27FC236}">
                <a16:creationId xmlns:a16="http://schemas.microsoft.com/office/drawing/2014/main" id="{2B4B5E81-3D5A-648F-97D8-2AE1DF6AA664}"/>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A45AEE7-4F22-BDD9-94D9-C5A35512AE88}"/>
              </a:ext>
            </a:extLst>
          </p:cNvPr>
          <p:cNvSpPr>
            <a:spLocks noGrp="1" noChangeArrowheads="1"/>
          </p:cNvSpPr>
          <p:nvPr>
            <p:ph type="title"/>
          </p:nvPr>
        </p:nvSpPr>
        <p:spPr>
          <a:xfrm>
            <a:off x="266700" y="973138"/>
            <a:ext cx="8578850" cy="801687"/>
          </a:xfrm>
        </p:spPr>
        <p:txBody>
          <a:bodyPr/>
          <a:lstStyle/>
          <a:p>
            <a:pPr algn="l" eaLnBrk="1" hangingPunct="1"/>
            <a:r>
              <a:rPr lang="en-AU" altLang="en-US" sz="3200" i="1">
                <a:solidFill>
                  <a:srgbClr val="7030A0"/>
                </a:solidFill>
              </a:rPr>
              <a:t>Mental Health Act 2014</a:t>
            </a:r>
          </a:p>
        </p:txBody>
      </p:sp>
      <p:sp>
        <p:nvSpPr>
          <p:cNvPr id="3" name="Content Placeholder 2">
            <a:extLst>
              <a:ext uri="{FF2B5EF4-FFF2-40B4-BE49-F238E27FC236}">
                <a16:creationId xmlns:a16="http://schemas.microsoft.com/office/drawing/2014/main" id="{85ABC2FE-9BA8-41A3-8383-5A830103D899}"/>
              </a:ext>
            </a:extLst>
          </p:cNvPr>
          <p:cNvSpPr>
            <a:spLocks noGrp="1"/>
          </p:cNvSpPr>
          <p:nvPr>
            <p:ph idx="1"/>
          </p:nvPr>
        </p:nvSpPr>
        <p:spPr>
          <a:xfrm>
            <a:off x="266700" y="1670050"/>
            <a:ext cx="8769350" cy="5187950"/>
          </a:xfrm>
        </p:spPr>
        <p:txBody>
          <a:bodyPr rtlCol="0">
            <a:normAutofit fontScale="85000" lnSpcReduction="20000"/>
          </a:bodyPr>
          <a:lstStyle/>
          <a:p>
            <a:pPr eaLnBrk="1" fontAlgn="auto" hangingPunct="1">
              <a:spcAft>
                <a:spcPts val="0"/>
              </a:spcAft>
              <a:defRPr/>
            </a:pPr>
            <a:r>
              <a:rPr lang="en-AU" sz="3500" dirty="0"/>
              <a:t>The requirement to follow an AHD for people with mental illness who lose capacity depends on whether the person is under voluntary or involuntary care. </a:t>
            </a:r>
          </a:p>
          <a:p>
            <a:pPr eaLnBrk="1" fontAlgn="auto" hangingPunct="1">
              <a:spcAft>
                <a:spcPts val="0"/>
              </a:spcAft>
              <a:defRPr/>
            </a:pPr>
            <a:r>
              <a:rPr lang="en-AU" sz="3500" dirty="0"/>
              <a:t>If a person with mental illness makes an AHD when they have full legal capacity, and they subsequently lose capacity:</a:t>
            </a:r>
          </a:p>
          <a:p>
            <a:pPr lvl="1" eaLnBrk="1" fontAlgn="auto" hangingPunct="1">
              <a:spcAft>
                <a:spcPts val="0"/>
              </a:spcAft>
              <a:defRPr/>
            </a:pPr>
            <a:r>
              <a:rPr lang="en-AU" sz="3100" dirty="0"/>
              <a:t>the AHD must be respected and followed if the person is under voluntary care / treatment </a:t>
            </a:r>
          </a:p>
          <a:p>
            <a:pPr lvl="1" eaLnBrk="1" fontAlgn="auto" hangingPunct="1">
              <a:spcAft>
                <a:spcPts val="0"/>
              </a:spcAft>
              <a:defRPr/>
            </a:pPr>
            <a:r>
              <a:rPr lang="en-AU" sz="3100" dirty="0"/>
              <a:t>treatment without consent can be given if the person is under involuntary care and if the person’s psychiatrist believes the treatment to be in the person’s best interest. </a:t>
            </a:r>
          </a:p>
          <a:p>
            <a:pPr marL="0" indent="0" eaLnBrk="1" fontAlgn="auto" hangingPunct="1">
              <a:spcAft>
                <a:spcPts val="0"/>
              </a:spcAft>
              <a:buFont typeface="Arial" panose="020B0604020202020204" pitchFamily="34" charset="0"/>
              <a:buNone/>
              <a:defRPr/>
            </a:pPr>
            <a:endParaRPr lang="en-AU" dirty="0"/>
          </a:p>
        </p:txBody>
      </p:sp>
      <p:sp>
        <p:nvSpPr>
          <p:cNvPr id="27652" name="Slide Number Placeholder 3">
            <a:extLst>
              <a:ext uri="{FF2B5EF4-FFF2-40B4-BE49-F238E27FC236}">
                <a16:creationId xmlns:a16="http://schemas.microsoft.com/office/drawing/2014/main" id="{D9D3EF97-EFDA-31C4-8D92-7EF08C7661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31E45E2B-5659-40CC-9AA1-216FF16ABF72}" type="slidenum">
              <a:rPr lang="en-AU" altLang="en-US" sz="1200">
                <a:solidFill>
                  <a:schemeClr val="bg2"/>
                </a:solidFill>
              </a:rPr>
              <a:pPr>
                <a:spcBef>
                  <a:spcPct val="0"/>
                </a:spcBef>
                <a:buFontTx/>
                <a:buNone/>
              </a:pPr>
              <a:t>15</a:t>
            </a:fld>
            <a:endParaRPr lang="en-AU" altLang="en-US" sz="1200">
              <a:solidFill>
                <a:schemeClr val="bg2"/>
              </a:solidFill>
            </a:endParaRPr>
          </a:p>
        </p:txBody>
      </p:sp>
      <p:pic>
        <p:nvPicPr>
          <p:cNvPr id="27653" name="Picture 4">
            <a:extLst>
              <a:ext uri="{FF2B5EF4-FFF2-40B4-BE49-F238E27FC236}">
                <a16:creationId xmlns:a16="http://schemas.microsoft.com/office/drawing/2014/main" id="{2FE60DA9-DBDE-7F1E-7327-1AC3FF91A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5">
            <a:extLst>
              <a:ext uri="{FF2B5EF4-FFF2-40B4-BE49-F238E27FC236}">
                <a16:creationId xmlns:a16="http://schemas.microsoft.com/office/drawing/2014/main" id="{0D6D8CFD-4A85-CCED-B4E5-010E2D85B259}"/>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a:extLst>
              <a:ext uri="{FF2B5EF4-FFF2-40B4-BE49-F238E27FC236}">
                <a16:creationId xmlns:a16="http://schemas.microsoft.com/office/drawing/2014/main" id="{EBFC7FC9-9932-BF29-EE46-D94BF35CD170}"/>
              </a:ext>
            </a:extLst>
          </p:cNvPr>
          <p:cNvSpPr>
            <a:spLocks noGrp="1" noChangeArrowheads="1"/>
          </p:cNvSpPr>
          <p:nvPr>
            <p:ph type="ctrTitle"/>
          </p:nvPr>
        </p:nvSpPr>
        <p:spPr>
          <a:xfrm>
            <a:off x="720725" y="2130425"/>
            <a:ext cx="7772400" cy="1470025"/>
          </a:xfrm>
        </p:spPr>
        <p:txBody>
          <a:bodyPr/>
          <a:lstStyle/>
          <a:p>
            <a:pPr algn="l" eaLnBrk="1" hangingPunct="1"/>
            <a:r>
              <a:rPr lang="en-AU" altLang="en-US" b="1">
                <a:solidFill>
                  <a:srgbClr val="7030A0"/>
                </a:solidFill>
              </a:rPr>
              <a:t>Roles and responsibilities of health professionals in advance care planning</a:t>
            </a:r>
          </a:p>
        </p:txBody>
      </p:sp>
      <p:sp>
        <p:nvSpPr>
          <p:cNvPr id="29699" name="Slide Number Placeholder 3">
            <a:extLst>
              <a:ext uri="{FF2B5EF4-FFF2-40B4-BE49-F238E27FC236}">
                <a16:creationId xmlns:a16="http://schemas.microsoft.com/office/drawing/2014/main" id="{BFBB623B-84FA-D0F2-F3F8-4C40E126C2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B511923-88C9-4836-B476-F8DE1C453E42}" type="slidenum">
              <a:rPr lang="en-AU" altLang="en-US" sz="1200">
                <a:solidFill>
                  <a:srgbClr val="FFFFFF"/>
                </a:solidFill>
              </a:rPr>
              <a:pPr>
                <a:spcBef>
                  <a:spcPct val="0"/>
                </a:spcBef>
                <a:buFontTx/>
                <a:buNone/>
              </a:pPr>
              <a:t>16</a:t>
            </a:fld>
            <a:endParaRPr lang="en-AU" altLang="en-US" sz="1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0E327E1-145C-8946-FC90-48BB5C0E4F68}"/>
              </a:ext>
            </a:extLst>
          </p:cNvPr>
          <p:cNvSpPr>
            <a:spLocks noGrp="1" noChangeArrowheads="1"/>
          </p:cNvSpPr>
          <p:nvPr>
            <p:ph type="title"/>
          </p:nvPr>
        </p:nvSpPr>
        <p:spPr>
          <a:xfrm>
            <a:off x="266700" y="1042988"/>
            <a:ext cx="8578850" cy="801687"/>
          </a:xfrm>
        </p:spPr>
        <p:txBody>
          <a:bodyPr/>
          <a:lstStyle/>
          <a:p>
            <a:pPr algn="l" eaLnBrk="1" hangingPunct="1"/>
            <a:r>
              <a:rPr lang="en-AU" altLang="en-US" sz="3200">
                <a:solidFill>
                  <a:srgbClr val="7030A0"/>
                </a:solidFill>
              </a:rPr>
              <a:t>Skills for effective ACP conversations</a:t>
            </a:r>
          </a:p>
        </p:txBody>
      </p:sp>
      <p:sp>
        <p:nvSpPr>
          <p:cNvPr id="3" name="Content Placeholder 2">
            <a:extLst>
              <a:ext uri="{FF2B5EF4-FFF2-40B4-BE49-F238E27FC236}">
                <a16:creationId xmlns:a16="http://schemas.microsoft.com/office/drawing/2014/main" id="{6D28AF32-6A9C-46A3-B132-7C66B12EA0EF}"/>
              </a:ext>
            </a:extLst>
          </p:cNvPr>
          <p:cNvSpPr>
            <a:spLocks noGrp="1"/>
          </p:cNvSpPr>
          <p:nvPr>
            <p:ph idx="1"/>
          </p:nvPr>
        </p:nvSpPr>
        <p:spPr>
          <a:xfrm>
            <a:off x="266700" y="1844675"/>
            <a:ext cx="8697913" cy="5686425"/>
          </a:xfrm>
        </p:spPr>
        <p:txBody>
          <a:bodyPr rtlCol="0">
            <a:normAutofit/>
          </a:bodyPr>
          <a:lstStyle/>
          <a:p>
            <a:pPr eaLnBrk="1" fontAlgn="auto" hangingPunct="1">
              <a:spcAft>
                <a:spcPts val="0"/>
              </a:spcAft>
              <a:defRPr/>
            </a:pPr>
            <a:r>
              <a:rPr lang="en-AU" sz="3000" dirty="0"/>
              <a:t>Effective communication skills:</a:t>
            </a:r>
          </a:p>
          <a:p>
            <a:pPr lvl="1" eaLnBrk="1" fontAlgn="auto" hangingPunct="1">
              <a:spcAft>
                <a:spcPts val="0"/>
              </a:spcAft>
              <a:defRPr/>
            </a:pPr>
            <a:r>
              <a:rPr lang="en-AU" dirty="0"/>
              <a:t>a non-biased and non-judgemental approach</a:t>
            </a:r>
          </a:p>
          <a:p>
            <a:pPr lvl="1" eaLnBrk="1" fontAlgn="auto" hangingPunct="1">
              <a:spcAft>
                <a:spcPts val="0"/>
              </a:spcAft>
              <a:defRPr/>
            </a:pPr>
            <a:r>
              <a:rPr lang="en-AU" dirty="0"/>
              <a:t>active listening</a:t>
            </a:r>
          </a:p>
          <a:p>
            <a:pPr lvl="1" eaLnBrk="1" fontAlgn="auto" hangingPunct="1">
              <a:spcAft>
                <a:spcPts val="0"/>
              </a:spcAft>
              <a:defRPr/>
            </a:pPr>
            <a:r>
              <a:rPr lang="en-AU" dirty="0"/>
              <a:t>attending and reflecting</a:t>
            </a:r>
          </a:p>
          <a:p>
            <a:pPr lvl="1" eaLnBrk="1" fontAlgn="auto" hangingPunct="1">
              <a:spcAft>
                <a:spcPts val="0"/>
              </a:spcAft>
              <a:defRPr/>
            </a:pPr>
            <a:r>
              <a:rPr lang="en-AU" dirty="0"/>
              <a:t>use of clarifying questions</a:t>
            </a:r>
          </a:p>
          <a:p>
            <a:pPr lvl="1" eaLnBrk="1" fontAlgn="auto" hangingPunct="1">
              <a:spcAft>
                <a:spcPts val="0"/>
              </a:spcAft>
              <a:defRPr/>
            </a:pPr>
            <a:r>
              <a:rPr lang="en-AU" dirty="0"/>
              <a:t>summarising.</a:t>
            </a:r>
          </a:p>
          <a:p>
            <a:pPr marL="0" indent="0" eaLnBrk="1" fontAlgn="auto" hangingPunct="1">
              <a:spcAft>
                <a:spcPts val="0"/>
              </a:spcAft>
              <a:buFont typeface="Arial" panose="020B0604020202020204" pitchFamily="34" charset="0"/>
              <a:buNone/>
              <a:defRPr/>
            </a:pPr>
            <a:endParaRPr lang="en-AU" dirty="0"/>
          </a:p>
        </p:txBody>
      </p:sp>
      <p:sp>
        <p:nvSpPr>
          <p:cNvPr id="31748" name="Slide Number Placeholder 3">
            <a:extLst>
              <a:ext uri="{FF2B5EF4-FFF2-40B4-BE49-F238E27FC236}">
                <a16:creationId xmlns:a16="http://schemas.microsoft.com/office/drawing/2014/main" id="{25CAABA7-4FC5-8444-0C6C-552A5148E3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00403111-6ED0-477E-8AA9-C79B0709CE29}" type="slidenum">
              <a:rPr lang="en-AU" altLang="en-US" sz="1200">
                <a:solidFill>
                  <a:schemeClr val="bg2"/>
                </a:solidFill>
              </a:rPr>
              <a:pPr>
                <a:spcBef>
                  <a:spcPct val="0"/>
                </a:spcBef>
                <a:buFontTx/>
                <a:buNone/>
              </a:pPr>
              <a:t>17</a:t>
            </a:fld>
            <a:endParaRPr lang="en-AU" altLang="en-US" sz="1200">
              <a:solidFill>
                <a:schemeClr val="bg2"/>
              </a:solidFill>
            </a:endParaRPr>
          </a:p>
        </p:txBody>
      </p:sp>
      <p:pic>
        <p:nvPicPr>
          <p:cNvPr id="31749" name="Picture 4">
            <a:extLst>
              <a:ext uri="{FF2B5EF4-FFF2-40B4-BE49-F238E27FC236}">
                <a16:creationId xmlns:a16="http://schemas.microsoft.com/office/drawing/2014/main" id="{318AB08F-DAF9-EDB2-BBCD-C43EAAB88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a:extLst>
              <a:ext uri="{FF2B5EF4-FFF2-40B4-BE49-F238E27FC236}">
                <a16:creationId xmlns:a16="http://schemas.microsoft.com/office/drawing/2014/main" id="{EB3C9A7D-9DED-137B-23E5-B1BA1E241CAD}"/>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Roles and responsibilities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1D7C201-BF52-19D0-0ECE-BA732922D8B0}"/>
              </a:ext>
            </a:extLst>
          </p:cNvPr>
          <p:cNvSpPr>
            <a:spLocks noGrp="1" noChangeArrowheads="1"/>
          </p:cNvSpPr>
          <p:nvPr>
            <p:ph type="title"/>
          </p:nvPr>
        </p:nvSpPr>
        <p:spPr>
          <a:xfrm>
            <a:off x="266700" y="1042988"/>
            <a:ext cx="8578850" cy="801687"/>
          </a:xfrm>
        </p:spPr>
        <p:txBody>
          <a:bodyPr/>
          <a:lstStyle/>
          <a:p>
            <a:pPr algn="l" eaLnBrk="1" hangingPunct="1"/>
            <a:r>
              <a:rPr lang="en-AU" altLang="en-US" sz="3200">
                <a:solidFill>
                  <a:srgbClr val="7030A0"/>
                </a:solidFill>
              </a:rPr>
              <a:t>Skills for effective ACP conversations cont.</a:t>
            </a:r>
          </a:p>
        </p:txBody>
      </p:sp>
      <p:sp>
        <p:nvSpPr>
          <p:cNvPr id="3" name="Content Placeholder 2">
            <a:extLst>
              <a:ext uri="{FF2B5EF4-FFF2-40B4-BE49-F238E27FC236}">
                <a16:creationId xmlns:a16="http://schemas.microsoft.com/office/drawing/2014/main" id="{24B8C4F9-B062-4F49-AEB7-9CF91C6CE179}"/>
              </a:ext>
            </a:extLst>
          </p:cNvPr>
          <p:cNvSpPr>
            <a:spLocks noGrp="1"/>
          </p:cNvSpPr>
          <p:nvPr>
            <p:ph idx="1"/>
          </p:nvPr>
        </p:nvSpPr>
        <p:spPr>
          <a:xfrm>
            <a:off x="266700" y="1844675"/>
            <a:ext cx="8697913" cy="5686425"/>
          </a:xfrm>
        </p:spPr>
        <p:txBody>
          <a:bodyPr rtlCol="0">
            <a:normAutofit/>
          </a:bodyPr>
          <a:lstStyle/>
          <a:p>
            <a:pPr eaLnBrk="1" fontAlgn="auto" hangingPunct="1">
              <a:spcAft>
                <a:spcPts val="0"/>
              </a:spcAft>
              <a:defRPr/>
            </a:pPr>
            <a:r>
              <a:rPr lang="en-AU" sz="3000" dirty="0"/>
              <a:t>Good communication allows people time to reflect and make considered and informed decisions.</a:t>
            </a:r>
          </a:p>
          <a:p>
            <a:pPr eaLnBrk="1" fontAlgn="auto" hangingPunct="1">
              <a:spcAft>
                <a:spcPts val="0"/>
              </a:spcAft>
              <a:defRPr/>
            </a:pPr>
            <a:r>
              <a:rPr lang="en-AU" sz="3000" dirty="0"/>
              <a:t>Understand your own capability and recognise when to refer people for more support. </a:t>
            </a:r>
          </a:p>
          <a:p>
            <a:pPr eaLnBrk="1" fontAlgn="auto" hangingPunct="1">
              <a:spcAft>
                <a:spcPts val="0"/>
              </a:spcAft>
              <a:defRPr/>
            </a:pPr>
            <a:r>
              <a:rPr lang="en-AU" sz="3000" dirty="0"/>
              <a:t>Encourage people to continue the ACP process and give them or direct them to further information.</a:t>
            </a:r>
          </a:p>
          <a:p>
            <a:pPr marL="0" indent="0" eaLnBrk="1" fontAlgn="auto" hangingPunct="1">
              <a:spcAft>
                <a:spcPts val="0"/>
              </a:spcAft>
              <a:buFont typeface="Arial" panose="020B0604020202020204" pitchFamily="34" charset="0"/>
              <a:buNone/>
              <a:defRPr/>
            </a:pPr>
            <a:endParaRPr lang="en-AU" dirty="0"/>
          </a:p>
        </p:txBody>
      </p:sp>
      <p:sp>
        <p:nvSpPr>
          <p:cNvPr id="33796" name="Slide Number Placeholder 3">
            <a:extLst>
              <a:ext uri="{FF2B5EF4-FFF2-40B4-BE49-F238E27FC236}">
                <a16:creationId xmlns:a16="http://schemas.microsoft.com/office/drawing/2014/main" id="{BC0C59AB-0ED8-95D9-37EC-90889E96DD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B25AA61-F4C2-4471-AB1D-BFF0B4F61B4B}" type="slidenum">
              <a:rPr lang="en-AU" altLang="en-US" sz="1200">
                <a:solidFill>
                  <a:schemeClr val="bg2"/>
                </a:solidFill>
              </a:rPr>
              <a:pPr>
                <a:spcBef>
                  <a:spcPct val="0"/>
                </a:spcBef>
                <a:buFontTx/>
                <a:buNone/>
              </a:pPr>
              <a:t>18</a:t>
            </a:fld>
            <a:endParaRPr lang="en-AU" altLang="en-US" sz="1200">
              <a:solidFill>
                <a:schemeClr val="bg2"/>
              </a:solidFill>
            </a:endParaRPr>
          </a:p>
        </p:txBody>
      </p:sp>
      <p:pic>
        <p:nvPicPr>
          <p:cNvPr id="33797" name="Picture 4">
            <a:extLst>
              <a:ext uri="{FF2B5EF4-FFF2-40B4-BE49-F238E27FC236}">
                <a16:creationId xmlns:a16="http://schemas.microsoft.com/office/drawing/2014/main" id="{EA82D500-792E-5DE2-98E9-CDC5A482F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a:extLst>
              <a:ext uri="{FF2B5EF4-FFF2-40B4-BE49-F238E27FC236}">
                <a16:creationId xmlns:a16="http://schemas.microsoft.com/office/drawing/2014/main" id="{999799F8-3BAA-D704-209F-5A3644DD3C50}"/>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Roles and responsibilities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6">
            <a:extLst>
              <a:ext uri="{FF2B5EF4-FFF2-40B4-BE49-F238E27FC236}">
                <a16:creationId xmlns:a16="http://schemas.microsoft.com/office/drawing/2014/main" id="{DAEE8D88-93F8-7E13-9896-C22AC721EB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614363"/>
            <a:ext cx="7442200" cy="6054725"/>
          </a:xfrm>
        </p:spPr>
      </p:pic>
      <p:sp>
        <p:nvSpPr>
          <p:cNvPr id="35843" name="Slide Number Placeholder 3">
            <a:extLst>
              <a:ext uri="{FF2B5EF4-FFF2-40B4-BE49-F238E27FC236}">
                <a16:creationId xmlns:a16="http://schemas.microsoft.com/office/drawing/2014/main" id="{5D738BA8-F18C-A1F3-13EF-1ADF925349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3CBAE2C-9707-4318-8561-58BF63B7A5A0}" type="slidenum">
              <a:rPr lang="en-AU" altLang="en-US" sz="1200">
                <a:solidFill>
                  <a:schemeClr val="bg2"/>
                </a:solidFill>
              </a:rPr>
              <a:pPr>
                <a:spcBef>
                  <a:spcPct val="0"/>
                </a:spcBef>
                <a:buFontTx/>
                <a:buNone/>
              </a:pPr>
              <a:t>19</a:t>
            </a:fld>
            <a:endParaRPr lang="en-AU" altLang="en-US" sz="1200">
              <a:solidFill>
                <a:schemeClr val="bg2"/>
              </a:solidFill>
            </a:endParaRPr>
          </a:p>
        </p:txBody>
      </p:sp>
      <p:pic>
        <p:nvPicPr>
          <p:cNvPr id="35844" name="Picture 4">
            <a:extLst>
              <a:ext uri="{FF2B5EF4-FFF2-40B4-BE49-F238E27FC236}">
                <a16:creationId xmlns:a16="http://schemas.microsoft.com/office/drawing/2014/main" id="{AB9BD188-B6B7-114F-D5D1-7B1422DA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301" t="95644" r="410"/>
          <a:stretch>
            <a:fillRect/>
          </a:stretch>
        </p:blipFill>
        <p:spPr bwMode="auto">
          <a:xfrm>
            <a:off x="684213" y="6480175"/>
            <a:ext cx="1727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le 1">
            <a:extLst>
              <a:ext uri="{FF2B5EF4-FFF2-40B4-BE49-F238E27FC236}">
                <a16:creationId xmlns:a16="http://schemas.microsoft.com/office/drawing/2014/main" id="{FF76036D-57DB-4553-B19E-A8296ACD1D7C}"/>
              </a:ext>
            </a:extLst>
          </p:cNvPr>
          <p:cNvSpPr>
            <a:spLocks noGrp="1" noChangeArrowheads="1"/>
          </p:cNvSpPr>
          <p:nvPr>
            <p:ph type="title"/>
          </p:nvPr>
        </p:nvSpPr>
        <p:spPr>
          <a:xfrm>
            <a:off x="266700" y="260350"/>
            <a:ext cx="8002588" cy="706438"/>
          </a:xfrm>
        </p:spPr>
        <p:txBody>
          <a:bodyPr/>
          <a:lstStyle/>
          <a:p>
            <a:pPr algn="l" eaLnBrk="1" hangingPunct="1"/>
            <a:r>
              <a:rPr lang="en-AU" altLang="en-US" sz="3600">
                <a:solidFill>
                  <a:srgbClr val="7030A0"/>
                </a:solidFill>
              </a:rPr>
              <a:t>ACP model for consumers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8D6C8-6939-4CDB-BD86-AA4152D00F1D}"/>
              </a:ext>
            </a:extLst>
          </p:cNvPr>
          <p:cNvSpPr txBox="1"/>
          <p:nvPr/>
        </p:nvSpPr>
        <p:spPr>
          <a:xfrm>
            <a:off x="720725" y="1619250"/>
            <a:ext cx="7343775" cy="1447800"/>
          </a:xfrm>
          <a:prstGeom prst="rect">
            <a:avLst/>
          </a:prstGeom>
          <a:noFill/>
        </p:spPr>
        <p:txBody>
          <a:bodyPr>
            <a:spAutoFit/>
          </a:bodyPr>
          <a:lstStyle/>
          <a:p>
            <a:pPr eaLnBrk="1" fontAlgn="auto" hangingPunct="1">
              <a:spcBef>
                <a:spcPts val="0"/>
              </a:spcBef>
              <a:spcAft>
                <a:spcPts val="0"/>
              </a:spcAft>
              <a:defRPr/>
            </a:pPr>
            <a:r>
              <a:rPr lang="en-AU" sz="4400" b="1" dirty="0">
                <a:solidFill>
                  <a:srgbClr val="7030A0"/>
                </a:solidFill>
                <a:latin typeface="+mj-lt"/>
                <a:ea typeface="+mj-ea"/>
                <a:cs typeface="+mj-cs"/>
              </a:rPr>
              <a:t>Advance care planning for health professionals</a:t>
            </a:r>
          </a:p>
        </p:txBody>
      </p:sp>
      <p:sp>
        <p:nvSpPr>
          <p:cNvPr id="3" name="Rectangle: Rounded Corners 2">
            <a:extLst>
              <a:ext uri="{FF2B5EF4-FFF2-40B4-BE49-F238E27FC236}">
                <a16:creationId xmlns:a16="http://schemas.microsoft.com/office/drawing/2014/main" id="{30214698-8FB1-4D44-B865-E44B7C36C070}"/>
              </a:ext>
            </a:extLst>
          </p:cNvPr>
          <p:cNvSpPr/>
          <p:nvPr/>
        </p:nvSpPr>
        <p:spPr>
          <a:xfrm>
            <a:off x="539750" y="5084763"/>
            <a:ext cx="8135938" cy="1152525"/>
          </a:xfrm>
          <a:prstGeom prst="roundRect">
            <a:avLst/>
          </a:prstGeom>
          <a:solidFill>
            <a:schemeClr val="tx1">
              <a:lumMod val="65000"/>
              <a:lumOff val="3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dirty="0"/>
              <a:t>The information in this presentation is based on the Health Professional Guide to Advance Care Planning in Western Australia (</a:t>
            </a:r>
            <a:r>
              <a:rPr lang="en-AU" u="sng" dirty="0"/>
              <a:t>health.wa.gov.au/ACP)</a:t>
            </a:r>
            <a:r>
              <a:rPr lang="en-AU"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DA677D4C-F613-A3DE-01E2-0C22A3EA0F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1500D38C-D954-4F0C-AFB7-96A8527CB69C}" type="slidenum">
              <a:rPr lang="en-AU" altLang="en-US" sz="1200">
                <a:solidFill>
                  <a:schemeClr val="bg2"/>
                </a:solidFill>
              </a:rPr>
              <a:pPr>
                <a:spcBef>
                  <a:spcPct val="0"/>
                </a:spcBef>
                <a:buFontTx/>
                <a:buNone/>
              </a:pPr>
              <a:t>20</a:t>
            </a:fld>
            <a:endParaRPr lang="en-AU" altLang="en-US" sz="1200">
              <a:solidFill>
                <a:schemeClr val="bg2"/>
              </a:solidFill>
            </a:endParaRPr>
          </a:p>
        </p:txBody>
      </p:sp>
      <p:pic>
        <p:nvPicPr>
          <p:cNvPr id="37891" name="Picture 4">
            <a:extLst>
              <a:ext uri="{FF2B5EF4-FFF2-40B4-BE49-F238E27FC236}">
                <a16:creationId xmlns:a16="http://schemas.microsoft.com/office/drawing/2014/main" id="{5095B8D0-30AB-C0BE-B9FC-C2C4DCBEA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4"/>
          <a:stretch>
            <a:fillRect/>
          </a:stretch>
        </p:blipFill>
        <p:spPr bwMode="auto">
          <a:xfrm>
            <a:off x="3292475" y="144463"/>
            <a:ext cx="5888038"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itle 1">
            <a:extLst>
              <a:ext uri="{FF2B5EF4-FFF2-40B4-BE49-F238E27FC236}">
                <a16:creationId xmlns:a16="http://schemas.microsoft.com/office/drawing/2014/main" id="{98AF8BF1-9205-AB90-5894-519A2D192293}"/>
              </a:ext>
            </a:extLst>
          </p:cNvPr>
          <p:cNvSpPr txBox="1">
            <a:spLocks noChangeArrowheads="1"/>
          </p:cNvSpPr>
          <p:nvPr/>
        </p:nvSpPr>
        <p:spPr bwMode="auto">
          <a:xfrm>
            <a:off x="123825" y="6350"/>
            <a:ext cx="3008313"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a:solidFill>
                  <a:srgbClr val="7030A0"/>
                </a:solidFill>
              </a:rPr>
              <a:t>Role of health professionals in ACP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a:extLst>
              <a:ext uri="{FF2B5EF4-FFF2-40B4-BE49-F238E27FC236}">
                <a16:creationId xmlns:a16="http://schemas.microsoft.com/office/drawing/2014/main" id="{B40DEED3-00E4-AFF9-B6DF-FEAA8135A62B}"/>
              </a:ext>
            </a:extLst>
          </p:cNvPr>
          <p:cNvSpPr>
            <a:spLocks noGrp="1" noChangeArrowheads="1"/>
          </p:cNvSpPr>
          <p:nvPr>
            <p:ph idx="1"/>
          </p:nvPr>
        </p:nvSpPr>
        <p:spPr>
          <a:xfrm>
            <a:off x="265113" y="1628775"/>
            <a:ext cx="8613775" cy="4824413"/>
          </a:xfrm>
        </p:spPr>
        <p:txBody>
          <a:bodyPr/>
          <a:lstStyle/>
          <a:p>
            <a:pPr eaLnBrk="1" hangingPunct="1">
              <a:tabLst>
                <a:tab pos="2779713" algn="l"/>
              </a:tabLst>
            </a:pPr>
            <a:endParaRPr lang="en-AU" altLang="en-US" sz="2400"/>
          </a:p>
          <a:p>
            <a:pPr eaLnBrk="1" hangingPunct="1">
              <a:tabLst>
                <a:tab pos="2779713" algn="l"/>
              </a:tabLst>
            </a:pPr>
            <a:r>
              <a:rPr lang="en-AU" altLang="en-US" sz="3000"/>
              <a:t>Consider learning about advance care planning through relevant </a:t>
            </a:r>
            <a:r>
              <a:rPr lang="en-AU" altLang="en-US" sz="3000" u="sng">
                <a:hlinkClick r:id="rId3"/>
              </a:rPr>
              <a:t>training and resources</a:t>
            </a:r>
            <a:r>
              <a:rPr lang="en-AU" altLang="en-US" sz="3000" u="sng"/>
              <a:t>.</a:t>
            </a:r>
            <a:endParaRPr lang="en-AU" altLang="en-US" sz="3000"/>
          </a:p>
          <a:p>
            <a:pPr eaLnBrk="1" hangingPunct="1">
              <a:tabLst>
                <a:tab pos="2779713" algn="l"/>
              </a:tabLst>
            </a:pPr>
            <a:r>
              <a:rPr lang="en-AU" altLang="en-US" sz="3000"/>
              <a:t>Familiarise yourself with relevant information resources.</a:t>
            </a:r>
          </a:p>
          <a:p>
            <a:pPr eaLnBrk="1" hangingPunct="1">
              <a:tabLst>
                <a:tab pos="2779713" algn="l"/>
              </a:tabLst>
            </a:pPr>
            <a:r>
              <a:rPr lang="en-AU" altLang="en-US" sz="3000"/>
              <a:t>Look for and take opportunities to talk to people about advance care planning. </a:t>
            </a:r>
          </a:p>
        </p:txBody>
      </p:sp>
      <p:sp>
        <p:nvSpPr>
          <p:cNvPr id="39939" name="Slide Number Placeholder 3">
            <a:extLst>
              <a:ext uri="{FF2B5EF4-FFF2-40B4-BE49-F238E27FC236}">
                <a16:creationId xmlns:a16="http://schemas.microsoft.com/office/drawing/2014/main" id="{9CE28746-8F82-9236-6BAF-826406363C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F7D25D3-3FB7-48CE-86C5-3ED6CDC61E66}" type="slidenum">
              <a:rPr lang="en-AU" altLang="en-US" sz="1200">
                <a:solidFill>
                  <a:schemeClr val="bg2"/>
                </a:solidFill>
              </a:rPr>
              <a:pPr>
                <a:spcBef>
                  <a:spcPct val="0"/>
                </a:spcBef>
                <a:buFontTx/>
                <a:buNone/>
              </a:pPr>
              <a:t>21</a:t>
            </a:fld>
            <a:endParaRPr lang="en-AU" altLang="en-US" sz="1200">
              <a:solidFill>
                <a:schemeClr val="bg2"/>
              </a:solidFill>
            </a:endParaRPr>
          </a:p>
        </p:txBody>
      </p:sp>
      <p:sp>
        <p:nvSpPr>
          <p:cNvPr id="39940" name="Title 1">
            <a:extLst>
              <a:ext uri="{FF2B5EF4-FFF2-40B4-BE49-F238E27FC236}">
                <a16:creationId xmlns:a16="http://schemas.microsoft.com/office/drawing/2014/main" id="{63EC8658-2C81-B508-158B-9F0E1733ACDA}"/>
              </a:ext>
            </a:extLst>
          </p:cNvPr>
          <p:cNvSpPr>
            <a:spLocks noGrp="1" noChangeArrowheads="1"/>
          </p:cNvSpPr>
          <p:nvPr>
            <p:ph type="title"/>
          </p:nvPr>
        </p:nvSpPr>
        <p:spPr>
          <a:xfrm>
            <a:off x="265113" y="1052513"/>
            <a:ext cx="8699500" cy="1143000"/>
          </a:xfrm>
        </p:spPr>
        <p:txBody>
          <a:bodyPr/>
          <a:lstStyle/>
          <a:p>
            <a:pPr algn="l" eaLnBrk="1" hangingPunct="1"/>
            <a:r>
              <a:rPr lang="en-AU" altLang="en-US" sz="3200">
                <a:solidFill>
                  <a:srgbClr val="7030A0"/>
                </a:solidFill>
              </a:rPr>
              <a:t>Preparing for advance care planning</a:t>
            </a:r>
          </a:p>
        </p:txBody>
      </p:sp>
      <p:pic>
        <p:nvPicPr>
          <p:cNvPr id="39941" name="Picture 2" descr="A picture containing text&#10;&#10;Description automatically generated">
            <a:extLst>
              <a:ext uri="{FF2B5EF4-FFF2-40B4-BE49-F238E27FC236}">
                <a16:creationId xmlns:a16="http://schemas.microsoft.com/office/drawing/2014/main" id="{F149073F-8570-E47B-273F-016DB7FFA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A10C102-0945-4AB3-B7BD-7A283E724FA4}"/>
              </a:ext>
            </a:extLst>
          </p:cNvPr>
          <p:cNvSpPr>
            <a:spLocks noGrp="1"/>
          </p:cNvSpPr>
          <p:nvPr>
            <p:ph idx="1"/>
          </p:nvPr>
        </p:nvSpPr>
        <p:spPr>
          <a:xfrm>
            <a:off x="107950" y="2016125"/>
            <a:ext cx="9036050" cy="4725988"/>
          </a:xfrm>
        </p:spPr>
        <p:txBody>
          <a:bodyPr rtlCol="0">
            <a:normAutofit fontScale="92500" lnSpcReduction="10000"/>
          </a:bodyPr>
          <a:lstStyle/>
          <a:p>
            <a:pPr eaLnBrk="1" fontAlgn="auto" hangingPunct="1">
              <a:spcAft>
                <a:spcPts val="0"/>
              </a:spcAft>
              <a:defRPr/>
            </a:pPr>
            <a:r>
              <a:rPr lang="en-AU" dirty="0"/>
              <a:t>discussions of current or future treatment goals</a:t>
            </a:r>
          </a:p>
          <a:p>
            <a:pPr eaLnBrk="1" fontAlgn="auto" hangingPunct="1">
              <a:spcAft>
                <a:spcPts val="0"/>
              </a:spcAft>
              <a:defRPr/>
            </a:pPr>
            <a:r>
              <a:rPr lang="en-AU" dirty="0"/>
              <a:t>scheduled health assessments</a:t>
            </a:r>
          </a:p>
          <a:p>
            <a:pPr eaLnBrk="1" fontAlgn="auto" hangingPunct="1">
              <a:spcAft>
                <a:spcPts val="0"/>
              </a:spcAft>
              <a:defRPr/>
            </a:pPr>
            <a:r>
              <a:rPr lang="en-AU" dirty="0"/>
              <a:t>diagnosis of, or change in, a chronic or life-limiting illness or a disease that is likely to result in loss of capacity</a:t>
            </a:r>
          </a:p>
          <a:p>
            <a:pPr eaLnBrk="1" fontAlgn="auto" hangingPunct="1">
              <a:spcAft>
                <a:spcPts val="0"/>
              </a:spcAft>
              <a:defRPr/>
            </a:pPr>
            <a:r>
              <a:rPr lang="en-AU" dirty="0"/>
              <a:t>changes in care arrangements or applications for assistance </a:t>
            </a:r>
          </a:p>
          <a:p>
            <a:pPr eaLnBrk="1" fontAlgn="auto" hangingPunct="1">
              <a:spcAft>
                <a:spcPts val="0"/>
              </a:spcAft>
              <a:defRPr/>
            </a:pPr>
            <a:r>
              <a:rPr lang="en-AU" dirty="0"/>
              <a:t>if you would not be surprised if the person died within 12 months</a:t>
            </a:r>
          </a:p>
          <a:p>
            <a:pPr eaLnBrk="1" fontAlgn="auto" hangingPunct="1">
              <a:spcAft>
                <a:spcPts val="0"/>
              </a:spcAft>
              <a:defRPr/>
            </a:pPr>
            <a:r>
              <a:rPr lang="en-AU" dirty="0"/>
              <a:t>Goals of Care discussions.</a:t>
            </a:r>
          </a:p>
          <a:p>
            <a:pPr eaLnBrk="1" fontAlgn="auto" hangingPunct="1">
              <a:spcAft>
                <a:spcPts val="0"/>
              </a:spcAft>
              <a:tabLst>
                <a:tab pos="2779713" algn="l"/>
              </a:tabLst>
              <a:defRPr/>
            </a:pPr>
            <a:endParaRPr lang="en-AU" dirty="0"/>
          </a:p>
        </p:txBody>
      </p:sp>
      <p:sp>
        <p:nvSpPr>
          <p:cNvPr id="41987" name="Slide Number Placeholder 3">
            <a:extLst>
              <a:ext uri="{FF2B5EF4-FFF2-40B4-BE49-F238E27FC236}">
                <a16:creationId xmlns:a16="http://schemas.microsoft.com/office/drawing/2014/main" id="{0783AB25-FC1D-63A8-57F5-A7DA650E5D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BF906AD-B27E-4258-B04B-500BF9F150DF}" type="slidenum">
              <a:rPr lang="en-AU" altLang="en-US" sz="1200">
                <a:solidFill>
                  <a:schemeClr val="bg2"/>
                </a:solidFill>
              </a:rPr>
              <a:pPr>
                <a:spcBef>
                  <a:spcPct val="0"/>
                </a:spcBef>
                <a:buFontTx/>
                <a:buNone/>
              </a:pPr>
              <a:t>22</a:t>
            </a:fld>
            <a:endParaRPr lang="en-AU" altLang="en-US" sz="1200">
              <a:solidFill>
                <a:schemeClr val="bg2"/>
              </a:solidFill>
            </a:endParaRPr>
          </a:p>
        </p:txBody>
      </p:sp>
      <p:sp>
        <p:nvSpPr>
          <p:cNvPr id="41988" name="Title 1">
            <a:extLst>
              <a:ext uri="{FF2B5EF4-FFF2-40B4-BE49-F238E27FC236}">
                <a16:creationId xmlns:a16="http://schemas.microsoft.com/office/drawing/2014/main" id="{5E53AA50-72F9-86D4-F69D-3EB6894C2109}"/>
              </a:ext>
            </a:extLst>
          </p:cNvPr>
          <p:cNvSpPr>
            <a:spLocks noGrp="1" noChangeArrowheads="1"/>
          </p:cNvSpPr>
          <p:nvPr>
            <p:ph type="title"/>
          </p:nvPr>
        </p:nvSpPr>
        <p:spPr>
          <a:xfrm>
            <a:off x="107950" y="1228725"/>
            <a:ext cx="9852025" cy="671513"/>
          </a:xfrm>
        </p:spPr>
        <p:txBody>
          <a:bodyPr/>
          <a:lstStyle/>
          <a:p>
            <a:pPr algn="l" eaLnBrk="1" hangingPunct="1"/>
            <a:r>
              <a:rPr lang="en-AU" altLang="en-US" sz="3200">
                <a:solidFill>
                  <a:srgbClr val="7030A0"/>
                </a:solidFill>
              </a:rPr>
              <a:t>Triggers to start or revisit ACP conversations</a:t>
            </a:r>
          </a:p>
        </p:txBody>
      </p:sp>
      <p:pic>
        <p:nvPicPr>
          <p:cNvPr id="41989" name="Picture 7" descr="A picture containing text&#10;&#10;Description automatically generated">
            <a:extLst>
              <a:ext uri="{FF2B5EF4-FFF2-40B4-BE49-F238E27FC236}">
                <a16:creationId xmlns:a16="http://schemas.microsoft.com/office/drawing/2014/main" id="{12841F39-98AE-84CE-BCE1-B3221593B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5E5BABD-C468-42B5-AC4C-09EEEEC24665}"/>
              </a:ext>
            </a:extLst>
          </p:cNvPr>
          <p:cNvSpPr>
            <a:spLocks noGrp="1"/>
          </p:cNvSpPr>
          <p:nvPr>
            <p:ph idx="1"/>
          </p:nvPr>
        </p:nvSpPr>
        <p:spPr>
          <a:xfrm>
            <a:off x="265113" y="1268413"/>
            <a:ext cx="8613775" cy="5180012"/>
          </a:xfrm>
        </p:spPr>
        <p:txBody>
          <a:bodyPr rtlCol="0">
            <a:normAutofit/>
          </a:bodyPr>
          <a:lstStyle/>
          <a:p>
            <a:pPr marL="0" indent="0" eaLnBrk="1" fontAlgn="auto" hangingPunct="1">
              <a:spcAft>
                <a:spcPts val="0"/>
              </a:spcAft>
              <a:buFont typeface="Arial" panose="020B0604020202020204" pitchFamily="34" charset="0"/>
              <a:buNone/>
              <a:defRPr/>
            </a:pPr>
            <a:r>
              <a:rPr lang="en-AU" dirty="0">
                <a:solidFill>
                  <a:srgbClr val="7030A0"/>
                </a:solidFill>
              </a:rPr>
              <a:t>Useful tools</a:t>
            </a:r>
          </a:p>
          <a:p>
            <a:pPr eaLnBrk="1" fontAlgn="auto" hangingPunct="1">
              <a:spcAft>
                <a:spcPts val="0"/>
              </a:spcAft>
              <a:defRPr/>
            </a:pPr>
            <a:r>
              <a:rPr lang="en-AU" sz="3000" dirty="0"/>
              <a:t>Supportive &amp; Palliative Care Indicators Tool (SPICT™) </a:t>
            </a:r>
            <a:r>
              <a:rPr lang="en-AU" u="sng" dirty="0"/>
              <a:t>spict.org.uk</a:t>
            </a:r>
            <a:endParaRPr lang="en-AU" sz="3000" dirty="0"/>
          </a:p>
          <a:p>
            <a:pPr eaLnBrk="1" fontAlgn="auto" hangingPunct="1">
              <a:spcAft>
                <a:spcPts val="0"/>
              </a:spcAft>
              <a:defRPr/>
            </a:pPr>
            <a:r>
              <a:rPr lang="en-AU" sz="3000" dirty="0"/>
              <a:t>ACP consumer resources </a:t>
            </a:r>
            <a:r>
              <a:rPr lang="en-AU" sz="3000" dirty="0">
                <a:hlinkClick r:id="rId3"/>
              </a:rPr>
              <a:t>healthywa.wa.gov.au/</a:t>
            </a:r>
            <a:r>
              <a:rPr lang="en-AU" sz="3000" dirty="0" err="1">
                <a:hlinkClick r:id="rId3"/>
              </a:rPr>
              <a:t>AdvanceCarePlanning</a:t>
            </a:r>
            <a:endParaRPr lang="en-AU" sz="3000" dirty="0"/>
          </a:p>
          <a:p>
            <a:pPr eaLnBrk="1" fontAlgn="auto" hangingPunct="1">
              <a:spcAft>
                <a:spcPts val="0"/>
              </a:spcAft>
              <a:defRPr/>
            </a:pPr>
            <a:r>
              <a:rPr lang="en-AU" sz="3000" dirty="0"/>
              <a:t>MBS items that may support advance care planning in general practice.  </a:t>
            </a:r>
          </a:p>
        </p:txBody>
      </p:sp>
      <p:sp>
        <p:nvSpPr>
          <p:cNvPr id="44035" name="Slide Number Placeholder 3">
            <a:extLst>
              <a:ext uri="{FF2B5EF4-FFF2-40B4-BE49-F238E27FC236}">
                <a16:creationId xmlns:a16="http://schemas.microsoft.com/office/drawing/2014/main" id="{D19B47E1-329A-D90D-C91F-0902C38AB4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20BB766-AAD4-4476-8D66-557BC2F797C7}" type="slidenum">
              <a:rPr lang="en-AU" altLang="en-US" sz="1200">
                <a:solidFill>
                  <a:schemeClr val="bg2"/>
                </a:solidFill>
              </a:rPr>
              <a:pPr>
                <a:spcBef>
                  <a:spcPct val="0"/>
                </a:spcBef>
                <a:buFontTx/>
                <a:buNone/>
              </a:pPr>
              <a:t>23</a:t>
            </a:fld>
            <a:endParaRPr lang="en-AU" altLang="en-US" sz="1200">
              <a:solidFill>
                <a:schemeClr val="bg2"/>
              </a:solidFill>
            </a:endParaRPr>
          </a:p>
        </p:txBody>
      </p:sp>
      <p:pic>
        <p:nvPicPr>
          <p:cNvPr id="44036" name="Picture 4" descr="A picture containing text&#10;&#10;Description automatically generated">
            <a:extLst>
              <a:ext uri="{FF2B5EF4-FFF2-40B4-BE49-F238E27FC236}">
                <a16:creationId xmlns:a16="http://schemas.microsoft.com/office/drawing/2014/main" id="{746402F4-04F0-E540-DF03-551ABB9A9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4179514-35AD-438D-9B19-61D1B687FC2E}"/>
              </a:ext>
            </a:extLst>
          </p:cNvPr>
          <p:cNvSpPr>
            <a:spLocks noGrp="1"/>
          </p:cNvSpPr>
          <p:nvPr>
            <p:ph idx="1"/>
          </p:nvPr>
        </p:nvSpPr>
        <p:spPr>
          <a:xfrm>
            <a:off x="265113" y="2133600"/>
            <a:ext cx="8613775" cy="4824413"/>
          </a:xfrm>
        </p:spPr>
        <p:txBody>
          <a:bodyPr rtlCol="0">
            <a:normAutofit fontScale="85000" lnSpcReduction="20000"/>
          </a:bodyPr>
          <a:lstStyle/>
          <a:p>
            <a:pPr eaLnBrk="1" fontAlgn="auto" hangingPunct="1">
              <a:spcAft>
                <a:spcPts val="0"/>
              </a:spcAft>
              <a:tabLst>
                <a:tab pos="2779713" algn="l"/>
              </a:tabLst>
              <a:defRPr/>
            </a:pPr>
            <a:endParaRPr lang="en-AU" sz="2400" dirty="0"/>
          </a:p>
          <a:p>
            <a:pPr eaLnBrk="1" fontAlgn="auto" hangingPunct="1">
              <a:spcAft>
                <a:spcPts val="0"/>
              </a:spcAft>
              <a:defRPr/>
            </a:pPr>
            <a:r>
              <a:rPr lang="en-AU" sz="2800" dirty="0"/>
              <a:t>Be open to engage in ACP conversations</a:t>
            </a:r>
          </a:p>
          <a:p>
            <a:pPr eaLnBrk="1" fontAlgn="auto" hangingPunct="1">
              <a:spcAft>
                <a:spcPts val="0"/>
              </a:spcAft>
              <a:defRPr/>
            </a:pPr>
            <a:r>
              <a:rPr lang="en-AU" sz="2800" dirty="0"/>
              <a:t>Acknowledge and validate the importance of the conversation</a:t>
            </a:r>
          </a:p>
          <a:p>
            <a:pPr eaLnBrk="1" fontAlgn="auto" hangingPunct="1">
              <a:spcAft>
                <a:spcPts val="0"/>
              </a:spcAft>
              <a:defRPr/>
            </a:pPr>
            <a:r>
              <a:rPr lang="en-AU" sz="2800" dirty="0"/>
              <a:t>Provide or direct them to reliable, easy to read information </a:t>
            </a:r>
          </a:p>
          <a:p>
            <a:pPr eaLnBrk="1" fontAlgn="auto" hangingPunct="1">
              <a:spcAft>
                <a:spcPts val="0"/>
              </a:spcAft>
              <a:defRPr/>
            </a:pPr>
            <a:r>
              <a:rPr lang="en-AU" sz="2800" dirty="0"/>
              <a:t>Encourage the person to talk with family and friends</a:t>
            </a:r>
          </a:p>
          <a:p>
            <a:pPr eaLnBrk="1" fontAlgn="auto" hangingPunct="1">
              <a:spcAft>
                <a:spcPts val="0"/>
              </a:spcAft>
              <a:defRPr/>
            </a:pPr>
            <a:r>
              <a:rPr lang="en-AU" sz="2800" dirty="0"/>
              <a:t>Acknowledge and respect the person’s own beliefs and values </a:t>
            </a:r>
          </a:p>
          <a:p>
            <a:pPr eaLnBrk="1" fontAlgn="auto" hangingPunct="1">
              <a:spcAft>
                <a:spcPts val="0"/>
              </a:spcAft>
              <a:defRPr/>
            </a:pPr>
            <a:r>
              <a:rPr lang="en-AU" sz="2800" dirty="0"/>
              <a:t>Recognise the different needs of </a:t>
            </a:r>
            <a:br>
              <a:rPr lang="en-AU" sz="2800" dirty="0"/>
            </a:br>
            <a:r>
              <a:rPr lang="en-AU" sz="2800" dirty="0"/>
              <a:t>priority groups </a:t>
            </a:r>
          </a:p>
          <a:p>
            <a:pPr eaLnBrk="1" fontAlgn="auto" hangingPunct="1">
              <a:spcAft>
                <a:spcPts val="0"/>
              </a:spcAft>
              <a:defRPr/>
            </a:pPr>
            <a:r>
              <a:rPr lang="en-AU" sz="2800" dirty="0"/>
              <a:t>Recognise ACP is an ongoing, evolving </a:t>
            </a:r>
            <a:br>
              <a:rPr lang="en-AU" sz="2800" dirty="0"/>
            </a:br>
            <a:r>
              <a:rPr lang="en-AU" sz="2800" dirty="0"/>
              <a:t>process and plan time to continue the</a:t>
            </a:r>
            <a:br>
              <a:rPr lang="en-AU" sz="2800" dirty="0"/>
            </a:br>
            <a:r>
              <a:rPr lang="en-AU" sz="2800" dirty="0"/>
              <a:t>conversations in the future.</a:t>
            </a:r>
          </a:p>
        </p:txBody>
      </p:sp>
      <p:sp>
        <p:nvSpPr>
          <p:cNvPr id="46083" name="Slide Number Placeholder 3">
            <a:extLst>
              <a:ext uri="{FF2B5EF4-FFF2-40B4-BE49-F238E27FC236}">
                <a16:creationId xmlns:a16="http://schemas.microsoft.com/office/drawing/2014/main" id="{0C518BF6-0C2C-FF78-8021-11A15B931C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165F5D6-0EB3-4463-BB90-859EA14234C4}" type="slidenum">
              <a:rPr lang="en-AU" altLang="en-US" sz="1200">
                <a:solidFill>
                  <a:schemeClr val="bg2"/>
                </a:solidFill>
              </a:rPr>
              <a:pPr>
                <a:spcBef>
                  <a:spcPct val="0"/>
                </a:spcBef>
                <a:buFontTx/>
                <a:buNone/>
              </a:pPr>
              <a:t>24</a:t>
            </a:fld>
            <a:endParaRPr lang="en-AU" altLang="en-US" sz="1200">
              <a:solidFill>
                <a:schemeClr val="bg2"/>
              </a:solidFill>
            </a:endParaRPr>
          </a:p>
        </p:txBody>
      </p:sp>
      <p:sp>
        <p:nvSpPr>
          <p:cNvPr id="46084" name="Title 1">
            <a:extLst>
              <a:ext uri="{FF2B5EF4-FFF2-40B4-BE49-F238E27FC236}">
                <a16:creationId xmlns:a16="http://schemas.microsoft.com/office/drawing/2014/main" id="{B30F42E2-54B8-5662-B8CD-1179894C7169}"/>
              </a:ext>
            </a:extLst>
          </p:cNvPr>
          <p:cNvSpPr>
            <a:spLocks noGrp="1" noChangeArrowheads="1"/>
          </p:cNvSpPr>
          <p:nvPr>
            <p:ph type="title"/>
          </p:nvPr>
        </p:nvSpPr>
        <p:spPr>
          <a:xfrm>
            <a:off x="265113" y="1277938"/>
            <a:ext cx="8699500" cy="1143000"/>
          </a:xfrm>
        </p:spPr>
        <p:txBody>
          <a:bodyPr/>
          <a:lstStyle/>
          <a:p>
            <a:pPr algn="l" eaLnBrk="1" hangingPunct="1"/>
            <a:r>
              <a:rPr lang="en-AU" altLang="en-US" sz="3200">
                <a:solidFill>
                  <a:srgbClr val="7030A0"/>
                </a:solidFill>
              </a:rPr>
              <a:t>Responding to someone with an interest in ACP</a:t>
            </a:r>
          </a:p>
        </p:txBody>
      </p:sp>
      <p:pic>
        <p:nvPicPr>
          <p:cNvPr id="46085" name="Picture 7" descr="A picture containing text&#10;&#10;Description automatically generated">
            <a:extLst>
              <a:ext uri="{FF2B5EF4-FFF2-40B4-BE49-F238E27FC236}">
                <a16:creationId xmlns:a16="http://schemas.microsoft.com/office/drawing/2014/main" id="{041B9695-BB10-961C-1C59-D28E62685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401D0DA-43AC-4A0E-8DF8-298427F73BE9}"/>
              </a:ext>
            </a:extLst>
          </p:cNvPr>
          <p:cNvSpPr/>
          <p:nvPr/>
        </p:nvSpPr>
        <p:spPr>
          <a:xfrm>
            <a:off x="6221413" y="4933950"/>
            <a:ext cx="2700337" cy="16637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3200" dirty="0"/>
              <a:t>ACP is voluntary</a:t>
            </a:r>
            <a:endParaRPr lang="en-AU"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F1CD9457-6604-C11B-7BD7-BA29A3CD8D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E5AB156-5E09-4FCB-9D85-170D94800B44}" type="slidenum">
              <a:rPr lang="en-AU" altLang="en-US" sz="1200">
                <a:solidFill>
                  <a:schemeClr val="bg2"/>
                </a:solidFill>
              </a:rPr>
              <a:pPr>
                <a:spcBef>
                  <a:spcPct val="0"/>
                </a:spcBef>
                <a:buFontTx/>
                <a:buNone/>
              </a:pPr>
              <a:t>25</a:t>
            </a:fld>
            <a:endParaRPr lang="en-AU" altLang="en-US" sz="1200">
              <a:solidFill>
                <a:schemeClr val="bg2"/>
              </a:solidFill>
            </a:endParaRPr>
          </a:p>
        </p:txBody>
      </p:sp>
      <p:pic>
        <p:nvPicPr>
          <p:cNvPr id="48131" name="Picture 1">
            <a:extLst>
              <a:ext uri="{FF2B5EF4-FFF2-40B4-BE49-F238E27FC236}">
                <a16:creationId xmlns:a16="http://schemas.microsoft.com/office/drawing/2014/main" id="{682CC3C4-58AE-2325-99B9-1C970F25D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700213"/>
            <a:ext cx="943292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A picture containing text&#10;&#10;Description automatically generated">
            <a:extLst>
              <a:ext uri="{FF2B5EF4-FFF2-40B4-BE49-F238E27FC236}">
                <a16:creationId xmlns:a16="http://schemas.microsoft.com/office/drawing/2014/main" id="{906D127C-A3B6-67F0-07DA-D45D59099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a:extLst>
              <a:ext uri="{FF2B5EF4-FFF2-40B4-BE49-F238E27FC236}">
                <a16:creationId xmlns:a16="http://schemas.microsoft.com/office/drawing/2014/main" id="{4D060284-282B-C0AB-7CB5-F63F2DC8AF86}"/>
              </a:ext>
            </a:extLst>
          </p:cNvPr>
          <p:cNvSpPr>
            <a:spLocks noGrp="1" noChangeArrowheads="1"/>
          </p:cNvSpPr>
          <p:nvPr>
            <p:ph idx="1"/>
          </p:nvPr>
        </p:nvSpPr>
        <p:spPr>
          <a:xfrm>
            <a:off x="265113" y="2282825"/>
            <a:ext cx="8613775" cy="4314825"/>
          </a:xfrm>
        </p:spPr>
        <p:txBody>
          <a:bodyPr/>
          <a:lstStyle/>
          <a:p>
            <a:pPr eaLnBrk="1" hangingPunct="1">
              <a:lnSpc>
                <a:spcPct val="107000"/>
              </a:lnSpc>
              <a:spcBef>
                <a:spcPts val="200"/>
              </a:spcBef>
              <a:spcAft>
                <a:spcPts val="200"/>
              </a:spcAft>
              <a:buFont typeface="Symbol" panose="05050102010706020507" pitchFamily="18" charset="2"/>
              <a:buChar char=""/>
            </a:pPr>
            <a:r>
              <a:rPr lang="en-AU" altLang="en-US" dirty="0">
                <a:ea typeface="Calibri" panose="020F0502020204030204" pitchFamily="34" charset="0"/>
                <a:cs typeface="Times New Roman" panose="02020603050405020304" pitchFamily="18" charset="0"/>
                <a:hlinkClick r:id="rId3"/>
              </a:rPr>
              <a:t>Advance Care Planning Australia Video: Advance Care Planning as a part of routine care </a:t>
            </a:r>
            <a:endParaRPr lang="en-AU" altLang="en-US" dirty="0">
              <a:ea typeface="Calibri" panose="020F0502020204030204" pitchFamily="34" charset="0"/>
              <a:cs typeface="Times New Roman" panose="02020603050405020304" pitchFamily="18" charset="0"/>
            </a:endParaRPr>
          </a:p>
          <a:p>
            <a:pPr eaLnBrk="1" hangingPunct="1">
              <a:lnSpc>
                <a:spcPct val="107000"/>
              </a:lnSpc>
              <a:spcBef>
                <a:spcPts val="200"/>
              </a:spcBef>
              <a:spcAft>
                <a:spcPts val="200"/>
              </a:spcAft>
              <a:buFont typeface="Symbol" panose="05050102010706020507" pitchFamily="18" charset="2"/>
              <a:buChar char=""/>
            </a:pPr>
            <a:r>
              <a:rPr lang="en-AU" altLang="en-US" dirty="0">
                <a:ea typeface="Calibri" panose="020F0502020204030204" pitchFamily="34" charset="0"/>
                <a:cs typeface="Times New Roman" panose="02020603050405020304" pitchFamily="18" charset="0"/>
                <a:hlinkClick r:id="rId4"/>
              </a:rPr>
              <a:t>Communication Skills Education Videos for health professionals produced by PaSCE</a:t>
            </a:r>
            <a:endParaRPr lang="en-AU" altLang="en-US" dirty="0">
              <a:ea typeface="Calibri" panose="020F0502020204030204" pitchFamily="34" charset="0"/>
              <a:cs typeface="Times New Roman" panose="02020603050405020304" pitchFamily="18" charset="0"/>
            </a:endParaRPr>
          </a:p>
        </p:txBody>
      </p:sp>
      <p:sp>
        <p:nvSpPr>
          <p:cNvPr id="50179" name="Slide Number Placeholder 3">
            <a:extLst>
              <a:ext uri="{FF2B5EF4-FFF2-40B4-BE49-F238E27FC236}">
                <a16:creationId xmlns:a16="http://schemas.microsoft.com/office/drawing/2014/main" id="{EB0852A9-540C-85D8-4F0B-01F801AC79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65C02FA-04FD-43F2-B62B-255620D98659}" type="slidenum">
              <a:rPr lang="en-AU" altLang="en-US" sz="1200">
                <a:solidFill>
                  <a:schemeClr val="bg2"/>
                </a:solidFill>
              </a:rPr>
              <a:pPr>
                <a:spcBef>
                  <a:spcPct val="0"/>
                </a:spcBef>
                <a:buFontTx/>
                <a:buNone/>
              </a:pPr>
              <a:t>26</a:t>
            </a:fld>
            <a:endParaRPr lang="en-AU" altLang="en-US" sz="1200">
              <a:solidFill>
                <a:schemeClr val="bg2"/>
              </a:solidFill>
            </a:endParaRPr>
          </a:p>
        </p:txBody>
      </p:sp>
      <p:sp>
        <p:nvSpPr>
          <p:cNvPr id="50180" name="Title 1">
            <a:extLst>
              <a:ext uri="{FF2B5EF4-FFF2-40B4-BE49-F238E27FC236}">
                <a16:creationId xmlns:a16="http://schemas.microsoft.com/office/drawing/2014/main" id="{76FB02C5-6098-96E4-2F08-9A3170F1A369}"/>
              </a:ext>
            </a:extLst>
          </p:cNvPr>
          <p:cNvSpPr>
            <a:spLocks noGrp="1" noChangeArrowheads="1"/>
          </p:cNvSpPr>
          <p:nvPr>
            <p:ph type="title"/>
          </p:nvPr>
        </p:nvSpPr>
        <p:spPr>
          <a:xfrm>
            <a:off x="265113" y="1277938"/>
            <a:ext cx="8699500" cy="1143000"/>
          </a:xfrm>
        </p:spPr>
        <p:txBody>
          <a:bodyPr/>
          <a:lstStyle/>
          <a:p>
            <a:pPr algn="l" eaLnBrk="1" hangingPunct="1"/>
            <a:r>
              <a:rPr lang="en-AU" altLang="en-US" sz="3200">
                <a:solidFill>
                  <a:srgbClr val="7030A0"/>
                </a:solidFill>
              </a:rPr>
              <a:t>For more information visit: </a:t>
            </a:r>
          </a:p>
        </p:txBody>
      </p:sp>
      <p:pic>
        <p:nvPicPr>
          <p:cNvPr id="50181" name="Picture 7" descr="A picture containing text&#10;&#10;Description automatically generated">
            <a:extLst>
              <a:ext uri="{FF2B5EF4-FFF2-40B4-BE49-F238E27FC236}">
                <a16:creationId xmlns:a16="http://schemas.microsoft.com/office/drawing/2014/main" id="{108085E8-34B0-0B42-DED6-807EED664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488"/>
            <a:ext cx="540226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034EAE68-115F-9E84-2711-2D57D89BD4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AF9A267-A328-490F-9308-2BDF43CECD6B}" type="slidenum">
              <a:rPr lang="en-AU" altLang="en-US" sz="1200">
                <a:solidFill>
                  <a:schemeClr val="bg2"/>
                </a:solidFill>
              </a:rPr>
              <a:pPr>
                <a:spcBef>
                  <a:spcPct val="0"/>
                </a:spcBef>
                <a:buFontTx/>
                <a:buNone/>
              </a:pPr>
              <a:t>27</a:t>
            </a:fld>
            <a:endParaRPr lang="en-AU" altLang="en-US" sz="1200">
              <a:solidFill>
                <a:schemeClr val="bg2"/>
              </a:solidFill>
            </a:endParaRPr>
          </a:p>
        </p:txBody>
      </p:sp>
      <p:pic>
        <p:nvPicPr>
          <p:cNvPr id="52227" name="Content Placeholder 7" descr="A picture containing application&#10;&#10;Description automatically generated">
            <a:extLst>
              <a:ext uri="{FF2B5EF4-FFF2-40B4-BE49-F238E27FC236}">
                <a16:creationId xmlns:a16="http://schemas.microsoft.com/office/drawing/2014/main" id="{03614732-0C46-1F93-1E4E-505C9D02B9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30188"/>
            <a:ext cx="5402263" cy="1470025"/>
          </a:xfrm>
        </p:spPr>
      </p:pic>
      <p:graphicFrame>
        <p:nvGraphicFramePr>
          <p:cNvPr id="3" name="Table 2">
            <a:extLst>
              <a:ext uri="{FF2B5EF4-FFF2-40B4-BE49-F238E27FC236}">
                <a16:creationId xmlns:a16="http://schemas.microsoft.com/office/drawing/2014/main" id="{DC602BB8-C2D6-4571-AD4E-FB596DBC478F}"/>
              </a:ext>
            </a:extLst>
          </p:cNvPr>
          <p:cNvGraphicFramePr>
            <a:graphicFrameLocks noGrp="1"/>
          </p:cNvGraphicFramePr>
          <p:nvPr/>
        </p:nvGraphicFramePr>
        <p:xfrm>
          <a:off x="468313" y="1484313"/>
          <a:ext cx="8218487" cy="4897437"/>
        </p:xfrm>
        <a:graphic>
          <a:graphicData uri="http://schemas.openxmlformats.org/drawingml/2006/table">
            <a:tbl>
              <a:tblPr firstRow="1" firstCol="1" bandRow="1">
                <a:tableStyleId>{5C22544A-7EE6-4342-B048-85BDC9FD1C3A}</a:tableStyleId>
              </a:tblPr>
              <a:tblGrid>
                <a:gridCol w="2376042">
                  <a:extLst>
                    <a:ext uri="{9D8B030D-6E8A-4147-A177-3AD203B41FA5}">
                      <a16:colId xmlns:a16="http://schemas.microsoft.com/office/drawing/2014/main" val="20000"/>
                    </a:ext>
                  </a:extLst>
                </a:gridCol>
                <a:gridCol w="5842445">
                  <a:extLst>
                    <a:ext uri="{9D8B030D-6E8A-4147-A177-3AD203B41FA5}">
                      <a16:colId xmlns:a16="http://schemas.microsoft.com/office/drawing/2014/main" val="20001"/>
                    </a:ext>
                  </a:extLst>
                </a:gridCol>
              </a:tblGrid>
              <a:tr h="1485513">
                <a:tc rowSpan="4">
                  <a:txBody>
                    <a:bodyPr/>
                    <a:lstStyle/>
                    <a:p>
                      <a:pPr>
                        <a:lnSpc>
                          <a:spcPct val="107000"/>
                        </a:lnSpc>
                        <a:spcAft>
                          <a:spcPts val="800"/>
                        </a:spcAft>
                      </a:pPr>
                      <a:r>
                        <a:rPr lang="en-AU" sz="2400" dirty="0">
                          <a:solidFill>
                            <a:srgbClr val="EA0000"/>
                          </a:solidFill>
                          <a:effectLst/>
                        </a:rPr>
                        <a:t>For a healthy person</a:t>
                      </a:r>
                      <a:endParaRPr lang="en-AU" sz="2400" dirty="0">
                        <a:solidFill>
                          <a:srgbClr val="EA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rgbClr val="FCDDC4"/>
                    </a:solidFill>
                  </a:tcPr>
                </a:tc>
                <a:tc>
                  <a:txBody>
                    <a:bodyPr/>
                    <a:lstStyle/>
                    <a:p>
                      <a:pPr>
                        <a:lnSpc>
                          <a:spcPct val="107000"/>
                        </a:lnSpc>
                        <a:spcAft>
                          <a:spcPts val="800"/>
                        </a:spcAft>
                      </a:pPr>
                      <a:r>
                        <a:rPr lang="en-AU" sz="2000" b="0" dirty="0">
                          <a:solidFill>
                            <a:schemeClr val="tx1"/>
                          </a:solidFill>
                          <a:effectLst/>
                        </a:rPr>
                        <a:t>‘If you became unwell and were unable to make or communicate your own decisions, who would you want to make decisions on your behalf? Do you know what you would want them to say?’</a:t>
                      </a:r>
                      <a:endParaRPr lang="en-AU"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48305">
                <a:tc vMerge="1">
                  <a:txBody>
                    <a:bodyPr/>
                    <a:lstStyle/>
                    <a:p>
                      <a:endParaRPr lang="en-AU"/>
                    </a:p>
                  </a:txBody>
                  <a:tcPr/>
                </a:tc>
                <a:tc>
                  <a:txBody>
                    <a:bodyPr/>
                    <a:lstStyle/>
                    <a:p>
                      <a:pPr>
                        <a:spcAft>
                          <a:spcPts val="100"/>
                        </a:spcAft>
                      </a:pPr>
                      <a:r>
                        <a:rPr lang="en-AU" sz="2000" dirty="0">
                          <a:effectLst/>
                        </a:rPr>
                        <a:t>‘I talk to all my patients about what they would want if they become more unwell. Have you ever thought about this?’</a:t>
                      </a:r>
                      <a:endParaRPr lang="en-AU" sz="2000" dirty="0">
                        <a:effectLst/>
                        <a:latin typeface="Montserrat"/>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78106">
                <a:tc vMerge="1">
                  <a:txBody>
                    <a:bodyPr/>
                    <a:lstStyle/>
                    <a:p>
                      <a:endParaRPr lang="en-AU"/>
                    </a:p>
                  </a:txBody>
                  <a:tcPr/>
                </a:tc>
                <a:tc>
                  <a:txBody>
                    <a:bodyPr/>
                    <a:lstStyle/>
                    <a:p>
                      <a:pPr>
                        <a:lnSpc>
                          <a:spcPct val="107000"/>
                        </a:lnSpc>
                        <a:spcAft>
                          <a:spcPts val="800"/>
                        </a:spcAft>
                      </a:pPr>
                      <a:r>
                        <a:rPr lang="en-AU" sz="2000" dirty="0">
                          <a:effectLst/>
                        </a:rPr>
                        <a:t>‘What does it mean to you to ‘live well’? What are your goals at this time?’</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85513">
                <a:tc vMerge="1">
                  <a:txBody>
                    <a:bodyPr/>
                    <a:lstStyle/>
                    <a:p>
                      <a:endParaRPr lang="en-AU" dirty="0"/>
                    </a:p>
                  </a:txBody>
                  <a:tcPr/>
                </a:tc>
                <a:tc>
                  <a:txBody>
                    <a:bodyPr/>
                    <a:lstStyle/>
                    <a:p>
                      <a:pPr>
                        <a:lnSpc>
                          <a:spcPct val="107000"/>
                        </a:lnSpc>
                        <a:spcAft>
                          <a:spcPts val="800"/>
                        </a:spcAft>
                      </a:pPr>
                      <a:r>
                        <a:rPr lang="en-AU" sz="2000" dirty="0">
                          <a:effectLst/>
                        </a:rPr>
                        <a:t>‘I am pleased to see you recovering from your recent illness. If you became very sick again, have you thought about the treatment that you would want or not want?’</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8FD36E1F-F1B5-4120-CD2C-2193A7C484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850ADBE-7DC9-48E5-BF59-F300846A8FAA}" type="slidenum">
              <a:rPr lang="en-AU" altLang="en-US" sz="1200">
                <a:solidFill>
                  <a:schemeClr val="bg2"/>
                </a:solidFill>
              </a:rPr>
              <a:pPr>
                <a:spcBef>
                  <a:spcPct val="0"/>
                </a:spcBef>
                <a:buFontTx/>
                <a:buNone/>
              </a:pPr>
              <a:t>28</a:t>
            </a:fld>
            <a:endParaRPr lang="en-AU" altLang="en-US" sz="1200">
              <a:solidFill>
                <a:schemeClr val="bg2"/>
              </a:solidFill>
            </a:endParaRPr>
          </a:p>
        </p:txBody>
      </p:sp>
      <p:pic>
        <p:nvPicPr>
          <p:cNvPr id="54275" name="Content Placeholder 7" descr="A picture containing application&#10;&#10;Description automatically generated">
            <a:extLst>
              <a:ext uri="{FF2B5EF4-FFF2-40B4-BE49-F238E27FC236}">
                <a16:creationId xmlns:a16="http://schemas.microsoft.com/office/drawing/2014/main" id="{0F8044A2-53A2-0269-41E4-21CBFE0C67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30188"/>
            <a:ext cx="5402263" cy="1470025"/>
          </a:xfrm>
        </p:spPr>
      </p:pic>
      <p:graphicFrame>
        <p:nvGraphicFramePr>
          <p:cNvPr id="5" name="Table 4">
            <a:extLst>
              <a:ext uri="{FF2B5EF4-FFF2-40B4-BE49-F238E27FC236}">
                <a16:creationId xmlns:a16="http://schemas.microsoft.com/office/drawing/2014/main" id="{210478EF-B5F9-4E00-A671-29123A123206}"/>
              </a:ext>
            </a:extLst>
          </p:cNvPr>
          <p:cNvGraphicFramePr>
            <a:graphicFrameLocks noGrp="1"/>
          </p:cNvGraphicFramePr>
          <p:nvPr/>
        </p:nvGraphicFramePr>
        <p:xfrm>
          <a:off x="468313" y="1412875"/>
          <a:ext cx="8218487" cy="5075238"/>
        </p:xfrm>
        <a:graphic>
          <a:graphicData uri="http://schemas.openxmlformats.org/drawingml/2006/table">
            <a:tbl>
              <a:tblPr firstRow="1" firstCol="1" bandRow="1">
                <a:tableStyleId>{5C22544A-7EE6-4342-B048-85BDC9FD1C3A}</a:tableStyleId>
              </a:tblPr>
              <a:tblGrid>
                <a:gridCol w="2376042">
                  <a:extLst>
                    <a:ext uri="{9D8B030D-6E8A-4147-A177-3AD203B41FA5}">
                      <a16:colId xmlns:a16="http://schemas.microsoft.com/office/drawing/2014/main" val="20000"/>
                    </a:ext>
                  </a:extLst>
                </a:gridCol>
                <a:gridCol w="5842445">
                  <a:extLst>
                    <a:ext uri="{9D8B030D-6E8A-4147-A177-3AD203B41FA5}">
                      <a16:colId xmlns:a16="http://schemas.microsoft.com/office/drawing/2014/main" val="20001"/>
                    </a:ext>
                  </a:extLst>
                </a:gridCol>
              </a:tblGrid>
              <a:tr h="2622264">
                <a:tc>
                  <a:txBody>
                    <a:bodyPr/>
                    <a:lstStyle/>
                    <a:p>
                      <a:pPr>
                        <a:lnSpc>
                          <a:spcPct val="107000"/>
                        </a:lnSpc>
                        <a:spcAft>
                          <a:spcPts val="800"/>
                        </a:spcAft>
                      </a:pPr>
                      <a:r>
                        <a:rPr lang="en-AU" sz="2200" dirty="0">
                          <a:solidFill>
                            <a:srgbClr val="EA0000"/>
                          </a:solidFill>
                          <a:effectLst/>
                        </a:rPr>
                        <a:t>For someone with a life-limiting illness(es)</a:t>
                      </a:r>
                      <a:endParaRPr lang="en-AU" sz="2200" dirty="0">
                        <a:solidFill>
                          <a:srgbClr val="EA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rgbClr val="FCDDC4"/>
                    </a:solidFill>
                  </a:tcPr>
                </a:tc>
                <a:tc>
                  <a:txBody>
                    <a:bodyPr/>
                    <a:lstStyle/>
                    <a:p>
                      <a:pPr>
                        <a:lnSpc>
                          <a:spcPct val="107000"/>
                        </a:lnSpc>
                        <a:spcAft>
                          <a:spcPts val="800"/>
                        </a:spcAft>
                      </a:pPr>
                      <a:r>
                        <a:rPr lang="en-AU" sz="2000" b="0" kern="1200" dirty="0">
                          <a:solidFill>
                            <a:schemeClr val="tx1"/>
                          </a:solidFill>
                          <a:effectLst/>
                          <a:latin typeface="+mn-lt"/>
                          <a:ea typeface="+mn-ea"/>
                          <a:cs typeface="+mn-cs"/>
                        </a:rPr>
                        <a:t>‘This is a long-term condition and there are going to be periods when you are well and periods when you will not be so well. What do you understand about where things stand right now with your illness? Would you like to discuss how we should approach your care during the times when you are not well? What is important to you? Who would you like me to involve?’</a:t>
                      </a:r>
                      <a:endParaRPr lang="en-AU"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52974">
                <a:tc>
                  <a:txBody>
                    <a:bodyPr/>
                    <a:lstStyle/>
                    <a:p>
                      <a:pPr marL="0" algn="l" defTabSz="914400" rtl="0" eaLnBrk="1" latinLnBrk="0" hangingPunct="1">
                        <a:lnSpc>
                          <a:spcPct val="107000"/>
                        </a:lnSpc>
                        <a:spcAft>
                          <a:spcPts val="800"/>
                        </a:spcAft>
                      </a:pPr>
                      <a:r>
                        <a:rPr lang="en-AU" sz="2200" b="1" kern="1200" dirty="0">
                          <a:solidFill>
                            <a:srgbClr val="EA0000"/>
                          </a:solidFill>
                          <a:effectLst/>
                          <a:latin typeface="+mn-lt"/>
                          <a:ea typeface="+mn-ea"/>
                          <a:cs typeface="+mn-cs"/>
                        </a:rPr>
                        <a:t>For someone expected to deteriorate or die within the next 12 months</a:t>
                      </a:r>
                    </a:p>
                  </a:txBody>
                  <a:tcPr marL="68574" marR="68574"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rgbClr val="FCDDC4"/>
                    </a:solidFill>
                  </a:tcPr>
                </a:tc>
                <a:tc>
                  <a:txBody>
                    <a:bodyPr/>
                    <a:lstStyle/>
                    <a:p>
                      <a:pPr marL="0" algn="l" defTabSz="914400" rtl="0" eaLnBrk="1" latinLnBrk="0" hangingPunct="1">
                        <a:lnSpc>
                          <a:spcPct val="107000"/>
                        </a:lnSpc>
                        <a:spcAft>
                          <a:spcPts val="800"/>
                        </a:spcAft>
                      </a:pPr>
                      <a:r>
                        <a:rPr lang="en-AU" sz="2000" b="0" kern="1200" dirty="0">
                          <a:solidFill>
                            <a:schemeClr val="tx1"/>
                          </a:solidFill>
                          <a:effectLst/>
                          <a:latin typeface="+mn-lt"/>
                          <a:ea typeface="+mn-ea"/>
                          <a:cs typeface="+mn-cs"/>
                        </a:rPr>
                        <a:t>‘We have discussed what I think is likely to happen in the future. I would like to know more about how you think we should approach your care from here. What is important to you? Who would you like me to involve? Have you been thinking much about what happens?’</a:t>
                      </a:r>
                    </a:p>
                  </a:txBody>
                  <a:tcPr marL="68574" marR="68574"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0BBB98E-E5E0-B835-D679-9E538CCF8D4D}"/>
              </a:ext>
            </a:extLst>
          </p:cNvPr>
          <p:cNvSpPr>
            <a:spLocks noGrp="1" noChangeArrowheads="1"/>
          </p:cNvSpPr>
          <p:nvPr>
            <p:ph type="title"/>
          </p:nvPr>
        </p:nvSpPr>
        <p:spPr>
          <a:xfrm>
            <a:off x="266700" y="1268413"/>
            <a:ext cx="8434388" cy="715962"/>
          </a:xfrm>
        </p:spPr>
        <p:txBody>
          <a:bodyPr/>
          <a:lstStyle/>
          <a:p>
            <a:pPr algn="l" eaLnBrk="1" hangingPunct="1"/>
            <a:r>
              <a:rPr lang="en-AU" altLang="en-US" sz="3200">
                <a:solidFill>
                  <a:srgbClr val="7030A0"/>
                </a:solidFill>
              </a:rPr>
              <a:t>Before you begin the discussion, consider:</a:t>
            </a:r>
          </a:p>
        </p:txBody>
      </p:sp>
      <p:sp>
        <p:nvSpPr>
          <p:cNvPr id="56323" name="Content Placeholder 2">
            <a:extLst>
              <a:ext uri="{FF2B5EF4-FFF2-40B4-BE49-F238E27FC236}">
                <a16:creationId xmlns:a16="http://schemas.microsoft.com/office/drawing/2014/main" id="{04C0D081-7A3A-81D5-00E5-E86A69AA9525}"/>
              </a:ext>
            </a:extLst>
          </p:cNvPr>
          <p:cNvSpPr>
            <a:spLocks noGrp="1" noChangeArrowheads="1"/>
          </p:cNvSpPr>
          <p:nvPr>
            <p:ph idx="1"/>
          </p:nvPr>
        </p:nvSpPr>
        <p:spPr>
          <a:xfrm>
            <a:off x="266700" y="1960563"/>
            <a:ext cx="8610600" cy="4852987"/>
          </a:xfrm>
        </p:spPr>
        <p:txBody>
          <a:bodyPr/>
          <a:lstStyle/>
          <a:p>
            <a:pPr marL="171450" indent="-171450" eaLnBrk="1" hangingPunct="1"/>
            <a:r>
              <a:rPr lang="en-AU" altLang="en-US" sz="3000"/>
              <a:t>Is the environment private and comfortable? </a:t>
            </a:r>
          </a:p>
          <a:p>
            <a:pPr marL="171450" indent="-171450" eaLnBrk="1" hangingPunct="1"/>
            <a:r>
              <a:rPr lang="en-AU" altLang="en-US" sz="3000"/>
              <a:t>Who should be present? </a:t>
            </a:r>
          </a:p>
          <a:p>
            <a:pPr marL="171450" indent="-171450" eaLnBrk="1" hangingPunct="1"/>
            <a:r>
              <a:rPr lang="en-AU" altLang="en-US" sz="3000"/>
              <a:t>Does the person have capacity to participate? </a:t>
            </a:r>
          </a:p>
          <a:p>
            <a:pPr marL="171450" indent="-171450" eaLnBrk="1" hangingPunct="1"/>
            <a:r>
              <a:rPr lang="en-AU" altLang="en-US" sz="3000"/>
              <a:t>Is relevant clinical information available?</a:t>
            </a:r>
          </a:p>
          <a:p>
            <a:pPr marL="171450" indent="-171450" eaLnBrk="1" hangingPunct="1"/>
            <a:r>
              <a:rPr lang="en-AU" altLang="en-US" sz="3000"/>
              <a:t>Are there cultural or religious considerations?</a:t>
            </a:r>
          </a:p>
          <a:p>
            <a:pPr marL="171450" indent="-171450" eaLnBrk="1" hangingPunct="1"/>
            <a:r>
              <a:rPr lang="en-AU" altLang="en-US" sz="3000"/>
              <a:t>Do you need an interpreter?</a:t>
            </a:r>
          </a:p>
          <a:p>
            <a:pPr marL="171450" indent="-171450" eaLnBrk="1" hangingPunct="1"/>
            <a:r>
              <a:rPr lang="en-AU" altLang="en-US" sz="3000"/>
              <a:t>Is extra time needed?</a:t>
            </a:r>
          </a:p>
        </p:txBody>
      </p:sp>
      <p:sp>
        <p:nvSpPr>
          <p:cNvPr id="56324" name="Slide Number Placeholder 3">
            <a:extLst>
              <a:ext uri="{FF2B5EF4-FFF2-40B4-BE49-F238E27FC236}">
                <a16:creationId xmlns:a16="http://schemas.microsoft.com/office/drawing/2014/main" id="{2F011A66-AFD4-8D57-D753-BE57AABD18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2F9B74F-6B20-4588-9941-3428C67C0B2B}" type="slidenum">
              <a:rPr lang="en-AU" altLang="en-US" sz="1200">
                <a:solidFill>
                  <a:schemeClr val="bg2"/>
                </a:solidFill>
              </a:rPr>
              <a:pPr>
                <a:spcBef>
                  <a:spcPct val="0"/>
                </a:spcBef>
                <a:buFontTx/>
                <a:buNone/>
              </a:pPr>
              <a:t>29</a:t>
            </a:fld>
            <a:endParaRPr lang="en-AU" altLang="en-US" sz="1200">
              <a:solidFill>
                <a:schemeClr val="bg2"/>
              </a:solidFill>
            </a:endParaRPr>
          </a:p>
        </p:txBody>
      </p:sp>
      <p:pic>
        <p:nvPicPr>
          <p:cNvPr id="56325" name="Content Placeholder 7" descr="A picture containing application&#10;&#10;Description automatically generated">
            <a:extLst>
              <a:ext uri="{FF2B5EF4-FFF2-40B4-BE49-F238E27FC236}">
                <a16:creationId xmlns:a16="http://schemas.microsoft.com/office/drawing/2014/main" id="{65761B23-7631-2830-6FDF-6A5B3CF50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9C79594-E618-696C-1516-3E1828FCDE8A}"/>
              </a:ext>
            </a:extLst>
          </p:cNvPr>
          <p:cNvSpPr>
            <a:spLocks noGrp="1" noChangeArrowheads="1"/>
          </p:cNvSpPr>
          <p:nvPr>
            <p:ph type="title"/>
          </p:nvPr>
        </p:nvSpPr>
        <p:spPr/>
        <p:txBody>
          <a:bodyPr/>
          <a:lstStyle/>
          <a:p>
            <a:pPr eaLnBrk="1" hangingPunct="1"/>
            <a:r>
              <a:rPr lang="en-AU" altLang="en-US" b="1">
                <a:solidFill>
                  <a:srgbClr val="7030A0"/>
                </a:solidFill>
              </a:rPr>
              <a:t>Acknowledgement of country</a:t>
            </a:r>
          </a:p>
        </p:txBody>
      </p:sp>
      <p:sp>
        <p:nvSpPr>
          <p:cNvPr id="5123" name="Content Placeholder 2">
            <a:extLst>
              <a:ext uri="{FF2B5EF4-FFF2-40B4-BE49-F238E27FC236}">
                <a16:creationId xmlns:a16="http://schemas.microsoft.com/office/drawing/2014/main" id="{4D967486-AE70-24B4-DEE4-632897A68292}"/>
              </a:ext>
            </a:extLst>
          </p:cNvPr>
          <p:cNvSpPr>
            <a:spLocks noGrp="1" noChangeArrowheads="1"/>
          </p:cNvSpPr>
          <p:nvPr>
            <p:ph idx="1"/>
          </p:nvPr>
        </p:nvSpPr>
        <p:spPr/>
        <p:txBody>
          <a:bodyPr/>
          <a:lstStyle/>
          <a:p>
            <a:pPr marL="0" indent="0" algn="ctr" eaLnBrk="1" hangingPunct="1">
              <a:buFont typeface="Arial" panose="020B0604020202020204" pitchFamily="34" charset="0"/>
              <a:buNone/>
            </a:pPr>
            <a:r>
              <a:rPr lang="en-AU" altLang="en-US" sz="3000"/>
              <a:t>We acknowledge the Wadjuk people of the Noongar nation, the traditional custodians of this land who are resilient in their custodianship</a:t>
            </a:r>
          </a:p>
          <a:p>
            <a:pPr marL="0" indent="0" algn="ctr" eaLnBrk="1" hangingPunct="1">
              <a:buFont typeface="Arial" panose="020B0604020202020204" pitchFamily="34" charset="0"/>
              <a:buNone/>
            </a:pPr>
            <a:r>
              <a:rPr lang="en-AU" altLang="en-US" sz="3000"/>
              <a:t>We pay our respects to elders: past and present.</a:t>
            </a:r>
          </a:p>
        </p:txBody>
      </p:sp>
      <p:sp>
        <p:nvSpPr>
          <p:cNvPr id="5124" name="Slide Number Placeholder 3">
            <a:extLst>
              <a:ext uri="{FF2B5EF4-FFF2-40B4-BE49-F238E27FC236}">
                <a16:creationId xmlns:a16="http://schemas.microsoft.com/office/drawing/2014/main" id="{C46840DE-902B-7BBC-F71E-5D1E0651EC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EA586F2-E472-40E5-BD75-92E4A95C7AD5}" type="slidenum">
              <a:rPr lang="en-AU" altLang="en-US" sz="1200">
                <a:solidFill>
                  <a:schemeClr val="bg2"/>
                </a:solidFill>
              </a:rPr>
              <a:pPr>
                <a:spcBef>
                  <a:spcPct val="0"/>
                </a:spcBef>
                <a:buFontTx/>
                <a:buNone/>
              </a:pPr>
              <a:t>3</a:t>
            </a:fld>
            <a:endParaRPr lang="en-AU" altLang="en-US" sz="1200">
              <a:solidFill>
                <a:schemeClr val="bg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A1CC0F7-1689-59BD-0DDA-6D716E1E6B7C}"/>
              </a:ext>
            </a:extLst>
          </p:cNvPr>
          <p:cNvSpPr>
            <a:spLocks noGrp="1" noChangeArrowheads="1"/>
          </p:cNvSpPr>
          <p:nvPr>
            <p:ph type="title"/>
          </p:nvPr>
        </p:nvSpPr>
        <p:spPr>
          <a:xfrm>
            <a:off x="266700" y="1344613"/>
            <a:ext cx="8434388" cy="715962"/>
          </a:xfrm>
        </p:spPr>
        <p:txBody>
          <a:bodyPr/>
          <a:lstStyle/>
          <a:p>
            <a:pPr algn="l" eaLnBrk="1" hangingPunct="1"/>
            <a:r>
              <a:rPr lang="en-AU" altLang="en-US" sz="3200">
                <a:solidFill>
                  <a:srgbClr val="7030A0"/>
                </a:solidFill>
              </a:rPr>
              <a:t>During the discussion:</a:t>
            </a:r>
          </a:p>
        </p:txBody>
      </p:sp>
      <p:sp>
        <p:nvSpPr>
          <p:cNvPr id="58371" name="Content Placeholder 2">
            <a:extLst>
              <a:ext uri="{FF2B5EF4-FFF2-40B4-BE49-F238E27FC236}">
                <a16:creationId xmlns:a16="http://schemas.microsoft.com/office/drawing/2014/main" id="{56AA9B4A-1CDA-2F7E-52E0-ACA50C5E05C4}"/>
              </a:ext>
            </a:extLst>
          </p:cNvPr>
          <p:cNvSpPr>
            <a:spLocks noGrp="1" noChangeArrowheads="1"/>
          </p:cNvSpPr>
          <p:nvPr>
            <p:ph idx="1"/>
          </p:nvPr>
        </p:nvSpPr>
        <p:spPr>
          <a:xfrm>
            <a:off x="266700" y="2032000"/>
            <a:ext cx="8229600" cy="4492625"/>
          </a:xfrm>
        </p:spPr>
        <p:txBody>
          <a:bodyPr/>
          <a:lstStyle/>
          <a:p>
            <a:pPr eaLnBrk="1" hangingPunct="1"/>
            <a:r>
              <a:rPr lang="en-AU" altLang="en-US" sz="3000"/>
              <a:t>Explain what ACP is</a:t>
            </a:r>
          </a:p>
          <a:p>
            <a:pPr eaLnBrk="1" hangingPunct="1"/>
            <a:r>
              <a:rPr lang="en-AU" altLang="en-US" sz="3000"/>
              <a:t>Things for the person to </a:t>
            </a:r>
            <a:br>
              <a:rPr lang="en-AU" altLang="en-US" sz="3000"/>
            </a:br>
            <a:r>
              <a:rPr lang="en-AU" altLang="en-US" sz="3000"/>
              <a:t>consider:</a:t>
            </a:r>
          </a:p>
          <a:p>
            <a:pPr lvl="1" eaLnBrk="1" hangingPunct="1"/>
            <a:r>
              <a:rPr lang="en-AU" altLang="en-US"/>
              <a:t>current health or health </a:t>
            </a:r>
            <a:br>
              <a:rPr lang="en-AU" altLang="en-US"/>
            </a:br>
            <a:r>
              <a:rPr lang="en-AU" altLang="en-US"/>
              <a:t>problems, family history </a:t>
            </a:r>
          </a:p>
          <a:p>
            <a:pPr lvl="1" eaLnBrk="1" hangingPunct="1"/>
            <a:r>
              <a:rPr lang="en-AU" altLang="en-US"/>
              <a:t>concerns, worries or fears </a:t>
            </a:r>
            <a:br>
              <a:rPr lang="en-AU" altLang="en-US"/>
            </a:br>
            <a:r>
              <a:rPr lang="en-AU" altLang="en-US"/>
              <a:t>about future health care.</a:t>
            </a:r>
          </a:p>
          <a:p>
            <a:pPr eaLnBrk="1" hangingPunct="1"/>
            <a:r>
              <a:rPr lang="en-AU" altLang="en-US" sz="3000"/>
              <a:t>Review any existing advance care planning documents. </a:t>
            </a:r>
          </a:p>
        </p:txBody>
      </p:sp>
      <p:sp>
        <p:nvSpPr>
          <p:cNvPr id="58372" name="Slide Number Placeholder 3">
            <a:extLst>
              <a:ext uri="{FF2B5EF4-FFF2-40B4-BE49-F238E27FC236}">
                <a16:creationId xmlns:a16="http://schemas.microsoft.com/office/drawing/2014/main" id="{E49561AE-7DB4-2C9E-8E52-EA5393586C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63DD31D-096E-40F9-8C91-2B80FAD0C2F8}" type="slidenum">
              <a:rPr lang="en-AU" altLang="en-US" sz="1200">
                <a:solidFill>
                  <a:schemeClr val="bg2"/>
                </a:solidFill>
              </a:rPr>
              <a:pPr>
                <a:spcBef>
                  <a:spcPct val="0"/>
                </a:spcBef>
                <a:buFontTx/>
                <a:buNone/>
              </a:pPr>
              <a:t>30</a:t>
            </a:fld>
            <a:endParaRPr lang="en-AU" altLang="en-US" sz="1200">
              <a:solidFill>
                <a:schemeClr val="bg2"/>
              </a:solidFill>
            </a:endParaRPr>
          </a:p>
        </p:txBody>
      </p:sp>
      <p:pic>
        <p:nvPicPr>
          <p:cNvPr id="58373" name="Content Placeholder 7" descr="A picture containing application&#10;&#10;Description automatically generated">
            <a:extLst>
              <a:ext uri="{FF2B5EF4-FFF2-40B4-BE49-F238E27FC236}">
                <a16:creationId xmlns:a16="http://schemas.microsoft.com/office/drawing/2014/main" id="{9E619E17-98CF-8766-994D-7C26A533E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a:extLst>
              <a:ext uri="{FF2B5EF4-FFF2-40B4-BE49-F238E27FC236}">
                <a16:creationId xmlns:a16="http://schemas.microsoft.com/office/drawing/2014/main" id="{072E878A-FD41-E25D-9C3B-8D67BF149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1330325"/>
            <a:ext cx="2906713"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5B07E55-C6D3-F870-2777-20F1586503BE}"/>
              </a:ext>
            </a:extLst>
          </p:cNvPr>
          <p:cNvSpPr>
            <a:spLocks noGrp="1" noChangeArrowheads="1"/>
          </p:cNvSpPr>
          <p:nvPr>
            <p:ph type="title"/>
          </p:nvPr>
        </p:nvSpPr>
        <p:spPr>
          <a:xfrm>
            <a:off x="266700" y="1417638"/>
            <a:ext cx="8434388" cy="715962"/>
          </a:xfrm>
        </p:spPr>
        <p:txBody>
          <a:bodyPr/>
          <a:lstStyle/>
          <a:p>
            <a:pPr algn="l" eaLnBrk="1" hangingPunct="1"/>
            <a:r>
              <a:rPr lang="en-AU" altLang="en-US" sz="3200">
                <a:solidFill>
                  <a:srgbClr val="7030A0"/>
                </a:solidFill>
              </a:rPr>
              <a:t>When finishing up discussions...</a:t>
            </a:r>
            <a:endParaRPr lang="en-AU" altLang="en-US" sz="2000">
              <a:solidFill>
                <a:srgbClr val="7030A0"/>
              </a:solidFill>
            </a:endParaRPr>
          </a:p>
        </p:txBody>
      </p:sp>
      <p:graphicFrame>
        <p:nvGraphicFramePr>
          <p:cNvPr id="6" name="Diagram 5">
            <a:extLst>
              <a:ext uri="{FF2B5EF4-FFF2-40B4-BE49-F238E27FC236}">
                <a16:creationId xmlns:a16="http://schemas.microsoft.com/office/drawing/2014/main" id="{8FC862F7-BC94-4518-B276-66A0A921CA45}"/>
              </a:ext>
            </a:extLst>
          </p:cNvPr>
          <p:cNvGraphicFramePr/>
          <p:nvPr/>
        </p:nvGraphicFramePr>
        <p:xfrm>
          <a:off x="266400" y="2708921"/>
          <a:ext cx="8708516"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420" name="Content Placeholder 7" descr="A picture containing application&#10;&#10;Description automatically generated">
            <a:extLst>
              <a:ext uri="{FF2B5EF4-FFF2-40B4-BE49-F238E27FC236}">
                <a16:creationId xmlns:a16="http://schemas.microsoft.com/office/drawing/2014/main" id="{1F72B23A-0974-7975-96EA-BDEC58BD3C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19B1E75E-B199-12AD-5F25-F0F8847296E4}"/>
              </a:ext>
            </a:extLst>
          </p:cNvPr>
          <p:cNvSpPr>
            <a:spLocks noGrp="1" noChangeArrowheads="1"/>
          </p:cNvSpPr>
          <p:nvPr>
            <p:ph idx="1"/>
          </p:nvPr>
        </p:nvSpPr>
        <p:spPr>
          <a:xfrm>
            <a:off x="266700" y="1384300"/>
            <a:ext cx="8626475" cy="5243513"/>
          </a:xfrm>
        </p:spPr>
        <p:txBody>
          <a:bodyPr/>
          <a:lstStyle/>
          <a:p>
            <a:pPr eaLnBrk="1" hangingPunct="1"/>
            <a:r>
              <a:rPr lang="en-AU" altLang="en-US" sz="2800" dirty="0">
                <a:hlinkClick r:id="rId3"/>
              </a:rPr>
              <a:t>Advance Care Planning Australia Video: A nurse introduces advance care planning to her patient</a:t>
            </a:r>
            <a:endParaRPr lang="en-AU" altLang="en-US" sz="2800" dirty="0"/>
          </a:p>
          <a:p>
            <a:pPr eaLnBrk="1" hangingPunct="1"/>
            <a:r>
              <a:rPr lang="en-AU" altLang="en-US" sz="2800" dirty="0">
                <a:hlinkClick r:id="rId4"/>
              </a:rPr>
              <a:t>Advance Care Planning Australia Video: Revisiting your advance care plan</a:t>
            </a:r>
            <a:endParaRPr lang="en-AU" altLang="en-US" sz="2800" dirty="0"/>
          </a:p>
          <a:p>
            <a:pPr eaLnBrk="1" hangingPunct="1"/>
            <a:r>
              <a:rPr lang="en-AU" altLang="en-US" sz="2800" dirty="0">
                <a:hlinkClick r:id="rId5"/>
              </a:rPr>
              <a:t>Advance Care Planning Australia Video: Changing priorities and advance care planning</a:t>
            </a:r>
            <a:r>
              <a:rPr lang="en-AU" altLang="en-US" sz="2800" u="sng" dirty="0">
                <a:hlinkClick r:id="rId5"/>
              </a:rPr>
              <a:t> </a:t>
            </a:r>
            <a:endParaRPr lang="en-AU" altLang="en-US" sz="2800" dirty="0"/>
          </a:p>
          <a:p>
            <a:pPr eaLnBrk="1" hangingPunct="1"/>
            <a:r>
              <a:rPr lang="en-AU" altLang="en-US" sz="2800" dirty="0">
                <a:ea typeface="Calibri" panose="020F0502020204030204" pitchFamily="34" charset="0"/>
                <a:cs typeface="Times New Roman" panose="02020603050405020304" pitchFamily="18" charset="0"/>
                <a:hlinkClick r:id="rId6"/>
              </a:rPr>
              <a:t>Communication Skills Education Videos for health professionals produced by PaSCE</a:t>
            </a:r>
            <a:endParaRPr lang="en-AU" altLang="en-US" sz="2800" dirty="0">
              <a:ea typeface="Calibri" panose="020F0502020204030204" pitchFamily="34" charset="0"/>
              <a:cs typeface="Times New Roman" panose="02020603050405020304" pitchFamily="18" charset="0"/>
            </a:endParaRPr>
          </a:p>
        </p:txBody>
      </p:sp>
      <p:sp>
        <p:nvSpPr>
          <p:cNvPr id="62467" name="Slide Number Placeholder 3">
            <a:extLst>
              <a:ext uri="{FF2B5EF4-FFF2-40B4-BE49-F238E27FC236}">
                <a16:creationId xmlns:a16="http://schemas.microsoft.com/office/drawing/2014/main" id="{F932C0CB-4719-AA30-F31C-292BD92EC2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2E35B122-75C9-490D-B325-73A07418DACE}" type="slidenum">
              <a:rPr lang="en-AU" altLang="en-US" sz="1200">
                <a:solidFill>
                  <a:schemeClr val="bg2"/>
                </a:solidFill>
              </a:rPr>
              <a:pPr>
                <a:spcBef>
                  <a:spcPct val="0"/>
                </a:spcBef>
                <a:buFontTx/>
                <a:buNone/>
              </a:pPr>
              <a:t>32</a:t>
            </a:fld>
            <a:endParaRPr lang="en-AU" altLang="en-US" sz="1200">
              <a:solidFill>
                <a:schemeClr val="bg2"/>
              </a:solidFill>
            </a:endParaRPr>
          </a:p>
        </p:txBody>
      </p:sp>
      <p:pic>
        <p:nvPicPr>
          <p:cNvPr id="62468" name="Content Placeholder 7" descr="A picture containing application&#10;&#10;Description automatically generated">
            <a:extLst>
              <a:ext uri="{FF2B5EF4-FFF2-40B4-BE49-F238E27FC236}">
                <a16:creationId xmlns:a16="http://schemas.microsoft.com/office/drawing/2014/main" id="{9C687727-D605-C748-6A4C-F15DD3887E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a:extLst>
              <a:ext uri="{FF2B5EF4-FFF2-40B4-BE49-F238E27FC236}">
                <a16:creationId xmlns:a16="http://schemas.microsoft.com/office/drawing/2014/main" id="{0CD45932-1292-2923-5B9D-5FC3B51D7B59}"/>
              </a:ext>
            </a:extLst>
          </p:cNvPr>
          <p:cNvSpPr>
            <a:spLocks noGrp="1" noChangeArrowheads="1"/>
          </p:cNvSpPr>
          <p:nvPr>
            <p:ph type="title"/>
          </p:nvPr>
        </p:nvSpPr>
        <p:spPr>
          <a:xfrm>
            <a:off x="266700" y="836613"/>
            <a:ext cx="8229600" cy="1143000"/>
          </a:xfrm>
        </p:spPr>
        <p:txBody>
          <a:bodyPr/>
          <a:lstStyle/>
          <a:p>
            <a:pPr algn="l" eaLnBrk="1" hangingPunct="1"/>
            <a:r>
              <a:rPr lang="en-AU" altLang="en-US" sz="3600" dirty="0">
                <a:solidFill>
                  <a:srgbClr val="7030A0"/>
                </a:solidFill>
              </a:rPr>
              <a:t>ACP documentation flowchart for WA</a:t>
            </a:r>
          </a:p>
        </p:txBody>
      </p:sp>
      <p:sp>
        <p:nvSpPr>
          <p:cNvPr id="64516" name="Slide Number Placeholder 3">
            <a:extLst>
              <a:ext uri="{FF2B5EF4-FFF2-40B4-BE49-F238E27FC236}">
                <a16:creationId xmlns:a16="http://schemas.microsoft.com/office/drawing/2014/main" id="{3FA5F605-5462-5192-8487-3F827C2D4D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E703A6F-F1B8-4B3B-9702-274D643717B0}" type="slidenum">
              <a:rPr lang="en-AU" altLang="en-US" sz="1200">
                <a:solidFill>
                  <a:schemeClr val="bg2"/>
                </a:solidFill>
              </a:rPr>
              <a:pPr>
                <a:spcBef>
                  <a:spcPct val="0"/>
                </a:spcBef>
                <a:buFontTx/>
                <a:buNone/>
              </a:pPr>
              <a:t>33</a:t>
            </a:fld>
            <a:endParaRPr lang="en-AU" altLang="en-US" sz="1200">
              <a:solidFill>
                <a:schemeClr val="bg2"/>
              </a:solidFill>
            </a:endParaRPr>
          </a:p>
        </p:txBody>
      </p:sp>
      <p:pic>
        <p:nvPicPr>
          <p:cNvPr id="64517" name="Picture 9" descr="Graphical user interface&#10;&#10;Description automatically generated">
            <a:extLst>
              <a:ext uri="{FF2B5EF4-FFF2-40B4-BE49-F238E27FC236}">
                <a16:creationId xmlns:a16="http://schemas.microsoft.com/office/drawing/2014/main" id="{2F7B2959-DDA8-FCF3-761A-0B9DF4005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diagram of health care&#10;&#10;AI-generated content may be incorrect.">
            <a:extLst>
              <a:ext uri="{FF2B5EF4-FFF2-40B4-BE49-F238E27FC236}">
                <a16:creationId xmlns:a16="http://schemas.microsoft.com/office/drawing/2014/main" id="{4BF4D2D5-9068-5328-C1F6-5BB6344CD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654" y="1604175"/>
            <a:ext cx="7452692" cy="51093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a:extLst>
              <a:ext uri="{FF2B5EF4-FFF2-40B4-BE49-F238E27FC236}">
                <a16:creationId xmlns:a16="http://schemas.microsoft.com/office/drawing/2014/main" id="{86B67C3F-BA44-60CB-F6EB-59209F1413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83C6B58-A22A-4AC7-B7C2-B45A56BDB924}" type="slidenum">
              <a:rPr lang="en-AU" altLang="en-US" sz="1200">
                <a:solidFill>
                  <a:schemeClr val="bg2"/>
                </a:solidFill>
              </a:rPr>
              <a:pPr>
                <a:spcBef>
                  <a:spcPct val="0"/>
                </a:spcBef>
                <a:buFontTx/>
                <a:buNone/>
              </a:pPr>
              <a:t>34</a:t>
            </a:fld>
            <a:endParaRPr lang="en-AU" altLang="en-US" sz="1200">
              <a:solidFill>
                <a:schemeClr val="bg2"/>
              </a:solidFill>
            </a:endParaRPr>
          </a:p>
        </p:txBody>
      </p:sp>
      <p:sp>
        <p:nvSpPr>
          <p:cNvPr id="66563" name="Title 2">
            <a:extLst>
              <a:ext uri="{FF2B5EF4-FFF2-40B4-BE49-F238E27FC236}">
                <a16:creationId xmlns:a16="http://schemas.microsoft.com/office/drawing/2014/main" id="{BD1A082E-6E6E-F3B6-E157-EBD3E3DD8180}"/>
              </a:ext>
            </a:extLst>
          </p:cNvPr>
          <p:cNvSpPr>
            <a:spLocks noGrp="1" noChangeArrowheads="1"/>
          </p:cNvSpPr>
          <p:nvPr>
            <p:ph type="title"/>
          </p:nvPr>
        </p:nvSpPr>
        <p:spPr>
          <a:xfrm>
            <a:off x="266700" y="908050"/>
            <a:ext cx="8229600" cy="1143000"/>
          </a:xfrm>
        </p:spPr>
        <p:txBody>
          <a:bodyPr/>
          <a:lstStyle/>
          <a:p>
            <a:pPr algn="l" eaLnBrk="1" hangingPunct="1"/>
            <a:r>
              <a:rPr lang="en-AU" altLang="en-US" sz="3200">
                <a:solidFill>
                  <a:srgbClr val="7030A0"/>
                </a:solidFill>
              </a:rPr>
              <a:t>Legal enforceability of ACP documents</a:t>
            </a:r>
          </a:p>
        </p:txBody>
      </p:sp>
      <p:sp>
        <p:nvSpPr>
          <p:cNvPr id="5" name="Content Placeholder 4">
            <a:extLst>
              <a:ext uri="{FF2B5EF4-FFF2-40B4-BE49-F238E27FC236}">
                <a16:creationId xmlns:a16="http://schemas.microsoft.com/office/drawing/2014/main" id="{B9B715DC-8F4C-4335-9B69-BCC1FF24BA16}"/>
              </a:ext>
            </a:extLst>
          </p:cNvPr>
          <p:cNvSpPr>
            <a:spLocks noGrp="1"/>
          </p:cNvSpPr>
          <p:nvPr>
            <p:ph idx="1"/>
          </p:nvPr>
        </p:nvSpPr>
        <p:spPr>
          <a:xfrm>
            <a:off x="266700" y="1855788"/>
            <a:ext cx="8610600" cy="4886325"/>
          </a:xfrm>
        </p:spPr>
        <p:txBody>
          <a:bodyPr rtlCol="0">
            <a:normAutofit/>
          </a:bodyPr>
          <a:lstStyle/>
          <a:p>
            <a:pPr marL="0" indent="0" eaLnBrk="1" fontAlgn="auto" hangingPunct="1">
              <a:spcAft>
                <a:spcPts val="0"/>
              </a:spcAft>
              <a:buFont typeface="Arial" panose="020B0604020202020204" pitchFamily="34" charset="0"/>
              <a:buNone/>
              <a:defRPr/>
            </a:pPr>
            <a:r>
              <a:rPr lang="en-AU" sz="3000" b="1" dirty="0"/>
              <a:t>Statutory documents</a:t>
            </a:r>
          </a:p>
          <a:p>
            <a:pPr eaLnBrk="1" fontAlgn="auto" hangingPunct="1">
              <a:spcAft>
                <a:spcPts val="0"/>
              </a:spcAft>
              <a:defRPr/>
            </a:pPr>
            <a:r>
              <a:rPr lang="en-AU" sz="3000" dirty="0"/>
              <a:t>Recognised under legislation and must:</a:t>
            </a:r>
          </a:p>
          <a:p>
            <a:pPr lvl="1" eaLnBrk="1" fontAlgn="auto" hangingPunct="1">
              <a:spcAft>
                <a:spcPts val="0"/>
              </a:spcAft>
              <a:defRPr/>
            </a:pPr>
            <a:r>
              <a:rPr lang="en-AU" dirty="0"/>
              <a:t>be made by an adult with capacity</a:t>
            </a:r>
          </a:p>
          <a:p>
            <a:pPr lvl="1" eaLnBrk="1" fontAlgn="auto" hangingPunct="1">
              <a:spcAft>
                <a:spcPts val="0"/>
              </a:spcAft>
              <a:defRPr/>
            </a:pPr>
            <a:r>
              <a:rPr lang="en-AU" dirty="0"/>
              <a:t>be made by the individual, not by someone else on their behalf</a:t>
            </a:r>
          </a:p>
          <a:p>
            <a:pPr lvl="1" eaLnBrk="1" fontAlgn="auto" hangingPunct="1">
              <a:spcAft>
                <a:spcPts val="0"/>
              </a:spcAft>
              <a:defRPr/>
            </a:pPr>
            <a:r>
              <a:rPr lang="en-AU" dirty="0"/>
              <a:t>meet formal witnessing and signing requirements.</a:t>
            </a:r>
          </a:p>
          <a:p>
            <a:pPr eaLnBrk="1" fontAlgn="auto" hangingPunct="1">
              <a:spcAft>
                <a:spcPts val="0"/>
              </a:spcAft>
              <a:defRPr/>
            </a:pPr>
            <a:r>
              <a:rPr lang="en-AU" sz="3000" dirty="0"/>
              <a:t>Have the strongest legal force and generally must be followed. </a:t>
            </a:r>
          </a:p>
        </p:txBody>
      </p:sp>
      <p:pic>
        <p:nvPicPr>
          <p:cNvPr id="66565" name="Picture 6" descr="Graphical user interface&#10;&#10;Description automatically generated">
            <a:extLst>
              <a:ext uri="{FF2B5EF4-FFF2-40B4-BE49-F238E27FC236}">
                <a16:creationId xmlns:a16="http://schemas.microsoft.com/office/drawing/2014/main" id="{22AD2CD4-FDD8-6102-C95C-BAFB724D0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983F2E6C-EF95-CB6B-D39F-47241B1B1E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E407C73-3CD7-42D4-81FB-5D7AA2E2C96F}" type="slidenum">
              <a:rPr lang="en-AU" altLang="en-US" sz="1200">
                <a:solidFill>
                  <a:schemeClr val="bg2"/>
                </a:solidFill>
              </a:rPr>
              <a:pPr>
                <a:spcBef>
                  <a:spcPct val="0"/>
                </a:spcBef>
                <a:buFontTx/>
                <a:buNone/>
              </a:pPr>
              <a:t>35</a:t>
            </a:fld>
            <a:endParaRPr lang="en-AU" altLang="en-US" sz="1200">
              <a:solidFill>
                <a:schemeClr val="bg2"/>
              </a:solidFill>
            </a:endParaRPr>
          </a:p>
        </p:txBody>
      </p:sp>
      <p:sp>
        <p:nvSpPr>
          <p:cNvPr id="68611" name="Title 2">
            <a:extLst>
              <a:ext uri="{FF2B5EF4-FFF2-40B4-BE49-F238E27FC236}">
                <a16:creationId xmlns:a16="http://schemas.microsoft.com/office/drawing/2014/main" id="{FBCC8986-4421-549D-D677-78AA87BFD03C}"/>
              </a:ext>
            </a:extLst>
          </p:cNvPr>
          <p:cNvSpPr>
            <a:spLocks noGrp="1" noChangeArrowheads="1"/>
          </p:cNvSpPr>
          <p:nvPr>
            <p:ph type="title"/>
          </p:nvPr>
        </p:nvSpPr>
        <p:spPr>
          <a:xfrm>
            <a:off x="266700" y="908050"/>
            <a:ext cx="8229600" cy="1143000"/>
          </a:xfrm>
        </p:spPr>
        <p:txBody>
          <a:bodyPr/>
          <a:lstStyle/>
          <a:p>
            <a:pPr algn="l" eaLnBrk="1" hangingPunct="1"/>
            <a:r>
              <a:rPr lang="en-AU" altLang="en-US" sz="3200">
                <a:solidFill>
                  <a:srgbClr val="7030A0"/>
                </a:solidFill>
              </a:rPr>
              <a:t>Legal enforceability of ACP documents</a:t>
            </a:r>
          </a:p>
        </p:txBody>
      </p:sp>
      <p:sp>
        <p:nvSpPr>
          <p:cNvPr id="5" name="Content Placeholder 4">
            <a:extLst>
              <a:ext uri="{FF2B5EF4-FFF2-40B4-BE49-F238E27FC236}">
                <a16:creationId xmlns:a16="http://schemas.microsoft.com/office/drawing/2014/main" id="{87305BBB-3BE0-4F8E-A07D-97FD85CF8006}"/>
              </a:ext>
            </a:extLst>
          </p:cNvPr>
          <p:cNvSpPr>
            <a:spLocks noGrp="1"/>
          </p:cNvSpPr>
          <p:nvPr>
            <p:ph idx="1"/>
          </p:nvPr>
        </p:nvSpPr>
        <p:spPr>
          <a:xfrm>
            <a:off x="266700" y="1855788"/>
            <a:ext cx="8610600" cy="488632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AU" b="1" dirty="0"/>
              <a:t>Non-statutory documents</a:t>
            </a:r>
          </a:p>
          <a:p>
            <a:pPr eaLnBrk="1" fontAlgn="auto" hangingPunct="1">
              <a:spcAft>
                <a:spcPts val="0"/>
              </a:spcAft>
              <a:defRPr/>
            </a:pPr>
            <a:r>
              <a:rPr lang="en-AU" dirty="0"/>
              <a:t>Not recognised by specific legislation and do not carry the same legal force. </a:t>
            </a:r>
          </a:p>
          <a:p>
            <a:pPr eaLnBrk="1" fontAlgn="auto" hangingPunct="1">
              <a:spcAft>
                <a:spcPts val="0"/>
              </a:spcAft>
              <a:defRPr/>
            </a:pPr>
            <a:r>
              <a:rPr lang="en-AU" dirty="0"/>
              <a:t>May be recognised as a Common Law Directive - they are not recommended for making treatment decisions. </a:t>
            </a:r>
          </a:p>
          <a:p>
            <a:pPr eaLnBrk="1" fontAlgn="auto" hangingPunct="1">
              <a:spcAft>
                <a:spcPts val="0"/>
              </a:spcAft>
              <a:defRPr/>
            </a:pPr>
            <a:r>
              <a:rPr lang="en-AU" dirty="0"/>
              <a:t>All documents, including non-statutory, are important in terms of having conversations with loved ones who may become decision-makers for that individual in the future.</a:t>
            </a:r>
          </a:p>
        </p:txBody>
      </p:sp>
      <p:pic>
        <p:nvPicPr>
          <p:cNvPr id="68613" name="Picture 6" descr="Graphical user interface&#10;&#10;Description automatically generated">
            <a:extLst>
              <a:ext uri="{FF2B5EF4-FFF2-40B4-BE49-F238E27FC236}">
                <a16:creationId xmlns:a16="http://schemas.microsoft.com/office/drawing/2014/main" id="{1921D4CD-DC70-1F4D-CED4-B288EA5B7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92251C58-FE10-28DC-5951-6D3D2C2975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A2C5D77-FA38-475C-9F09-79B30C737956}" type="slidenum">
              <a:rPr lang="en-AU" altLang="en-US" sz="1200">
                <a:solidFill>
                  <a:schemeClr val="bg2"/>
                </a:solidFill>
              </a:rPr>
              <a:pPr>
                <a:spcBef>
                  <a:spcPct val="0"/>
                </a:spcBef>
                <a:buFontTx/>
                <a:buNone/>
              </a:pPr>
              <a:t>36</a:t>
            </a:fld>
            <a:endParaRPr lang="en-AU" altLang="en-US" sz="1200">
              <a:solidFill>
                <a:schemeClr val="bg2"/>
              </a:solidFill>
            </a:endParaRPr>
          </a:p>
        </p:txBody>
      </p:sp>
      <p:sp>
        <p:nvSpPr>
          <p:cNvPr id="70659" name="Title 2">
            <a:extLst>
              <a:ext uri="{FF2B5EF4-FFF2-40B4-BE49-F238E27FC236}">
                <a16:creationId xmlns:a16="http://schemas.microsoft.com/office/drawing/2014/main" id="{676F9CCF-0333-88D3-DE65-E0B4326CA252}"/>
              </a:ext>
            </a:extLst>
          </p:cNvPr>
          <p:cNvSpPr>
            <a:spLocks noGrp="1" noChangeArrowheads="1"/>
          </p:cNvSpPr>
          <p:nvPr>
            <p:ph type="title"/>
          </p:nvPr>
        </p:nvSpPr>
        <p:spPr>
          <a:xfrm>
            <a:off x="266700" y="1206500"/>
            <a:ext cx="9083675" cy="1143000"/>
          </a:xfrm>
        </p:spPr>
        <p:txBody>
          <a:bodyPr/>
          <a:lstStyle/>
          <a:p>
            <a:pPr algn="l" eaLnBrk="1" hangingPunct="1"/>
            <a:r>
              <a:rPr lang="en-AU" altLang="en-US" sz="3200">
                <a:solidFill>
                  <a:srgbClr val="7030A0"/>
                </a:solidFill>
              </a:rPr>
              <a:t>Seeking clarification on the validity </a:t>
            </a:r>
            <a:br>
              <a:rPr lang="en-AU" altLang="en-US" sz="3200">
                <a:solidFill>
                  <a:srgbClr val="7030A0"/>
                </a:solidFill>
              </a:rPr>
            </a:br>
            <a:r>
              <a:rPr lang="en-AU" altLang="en-US" sz="3200">
                <a:solidFill>
                  <a:srgbClr val="7030A0"/>
                </a:solidFill>
              </a:rPr>
              <a:t>of documents</a:t>
            </a:r>
          </a:p>
        </p:txBody>
      </p:sp>
      <p:sp>
        <p:nvSpPr>
          <p:cNvPr id="70660" name="Content Placeholder 2">
            <a:extLst>
              <a:ext uri="{FF2B5EF4-FFF2-40B4-BE49-F238E27FC236}">
                <a16:creationId xmlns:a16="http://schemas.microsoft.com/office/drawing/2014/main" id="{5E3EF272-B63B-36BB-F4B4-E0644EC65A92}"/>
              </a:ext>
            </a:extLst>
          </p:cNvPr>
          <p:cNvSpPr txBox="1">
            <a:spLocks noChangeArrowheads="1"/>
          </p:cNvSpPr>
          <p:nvPr/>
        </p:nvSpPr>
        <p:spPr bwMode="auto">
          <a:xfrm>
            <a:off x="266700" y="2287588"/>
            <a:ext cx="87693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AU" altLang="en-US" sz="2600"/>
              <a:t>Concerns with the validity should be discussed with the person (if they have capacity). </a:t>
            </a:r>
          </a:p>
          <a:p>
            <a:pPr eaLnBrk="1" hangingPunct="1"/>
            <a:r>
              <a:rPr lang="en-AU" altLang="en-US" sz="2600"/>
              <a:t>If they do not have capacity:</a:t>
            </a:r>
          </a:p>
          <a:p>
            <a:pPr lvl="1" eaLnBrk="1" hangingPunct="1"/>
            <a:r>
              <a:rPr lang="en-AU" altLang="en-US" sz="2600"/>
              <a:t>follow your organisation’s internal process for resolution</a:t>
            </a:r>
          </a:p>
          <a:p>
            <a:pPr lvl="1" eaLnBrk="1" hangingPunct="1"/>
            <a:r>
              <a:rPr lang="en-AU" altLang="en-US" sz="2600"/>
              <a:t>seek advice from your </a:t>
            </a:r>
            <a:br>
              <a:rPr lang="en-AU" altLang="en-US" sz="2600"/>
            </a:br>
            <a:r>
              <a:rPr lang="en-AU" altLang="en-US" sz="2600"/>
              <a:t>professional association</a:t>
            </a:r>
          </a:p>
          <a:p>
            <a:pPr lvl="1" eaLnBrk="1" hangingPunct="1"/>
            <a:r>
              <a:rPr lang="en-AU" altLang="en-US" sz="2600"/>
              <a:t>lodge concerns with </a:t>
            </a:r>
            <a:br>
              <a:rPr lang="en-AU" altLang="en-US" sz="2600"/>
            </a:br>
            <a:r>
              <a:rPr lang="en-AU" altLang="en-US" sz="2600"/>
              <a:t>State Administrative </a:t>
            </a:r>
            <a:br>
              <a:rPr lang="en-AU" altLang="en-US" sz="2600"/>
            </a:br>
            <a:r>
              <a:rPr lang="en-AU" altLang="en-US" sz="2600"/>
              <a:t>Tribunal (SAT).</a:t>
            </a:r>
          </a:p>
        </p:txBody>
      </p:sp>
      <p:sp>
        <p:nvSpPr>
          <p:cNvPr id="8" name="Oval 7">
            <a:extLst>
              <a:ext uri="{FF2B5EF4-FFF2-40B4-BE49-F238E27FC236}">
                <a16:creationId xmlns:a16="http://schemas.microsoft.com/office/drawing/2014/main" id="{116717C4-6986-4CF2-AFBD-193063AD433E}"/>
              </a:ext>
            </a:extLst>
          </p:cNvPr>
          <p:cNvSpPr/>
          <p:nvPr/>
        </p:nvSpPr>
        <p:spPr>
          <a:xfrm>
            <a:off x="4716463" y="4365625"/>
            <a:ext cx="4319587" cy="19431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dirty="0"/>
              <a:t>The SAT is the organisation responsible for resolving concerns/conflicts in relation to either an AHD/ EPG and can be contacted any time.</a:t>
            </a:r>
          </a:p>
        </p:txBody>
      </p:sp>
      <p:pic>
        <p:nvPicPr>
          <p:cNvPr id="70662" name="Picture 8" descr="Graphical user interface&#10;&#10;Description automatically generated">
            <a:extLst>
              <a:ext uri="{FF2B5EF4-FFF2-40B4-BE49-F238E27FC236}">
                <a16:creationId xmlns:a16="http://schemas.microsoft.com/office/drawing/2014/main" id="{7541F4F5-FFF8-D8BF-50FD-46063BC1B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a:extLst>
              <a:ext uri="{FF2B5EF4-FFF2-40B4-BE49-F238E27FC236}">
                <a16:creationId xmlns:a16="http://schemas.microsoft.com/office/drawing/2014/main" id="{4E0B7B7C-5F54-0833-0A5B-F5DEBEEAF9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0C10C74-5691-4F35-85FA-EB5C49F2574C}" type="slidenum">
              <a:rPr lang="en-AU" altLang="en-US" sz="1200">
                <a:solidFill>
                  <a:schemeClr val="bg2"/>
                </a:solidFill>
              </a:rPr>
              <a:pPr>
                <a:spcBef>
                  <a:spcPct val="0"/>
                </a:spcBef>
                <a:buFontTx/>
                <a:buNone/>
              </a:pPr>
              <a:t>37</a:t>
            </a:fld>
            <a:endParaRPr lang="en-AU" altLang="en-US" sz="1200">
              <a:solidFill>
                <a:schemeClr val="bg2"/>
              </a:solidFill>
            </a:endParaRPr>
          </a:p>
        </p:txBody>
      </p:sp>
      <p:sp>
        <p:nvSpPr>
          <p:cNvPr id="72707" name="Content Placeholder 6">
            <a:extLst>
              <a:ext uri="{FF2B5EF4-FFF2-40B4-BE49-F238E27FC236}">
                <a16:creationId xmlns:a16="http://schemas.microsoft.com/office/drawing/2014/main" id="{1B9A6599-D829-2696-9A25-61F2F53929CF}"/>
              </a:ext>
            </a:extLst>
          </p:cNvPr>
          <p:cNvSpPr>
            <a:spLocks noGrp="1" noChangeArrowheads="1"/>
          </p:cNvSpPr>
          <p:nvPr>
            <p:ph idx="1"/>
          </p:nvPr>
        </p:nvSpPr>
        <p:spPr>
          <a:xfrm>
            <a:off x="266700" y="2420938"/>
            <a:ext cx="8697788" cy="4176712"/>
          </a:xfrm>
        </p:spPr>
        <p:txBody>
          <a:bodyPr/>
          <a:lstStyle/>
          <a:p>
            <a:pPr eaLnBrk="1" hangingPunct="1"/>
            <a:r>
              <a:rPr lang="en-AU" altLang="en-US" sz="2600" dirty="0"/>
              <a:t>discuss the options of ACP documents </a:t>
            </a:r>
          </a:p>
          <a:p>
            <a:pPr eaLnBrk="1" hangingPunct="1"/>
            <a:r>
              <a:rPr lang="en-AU" altLang="en-US" sz="2600" dirty="0"/>
              <a:t>provide advice and guidance about treatment decisions and potential outcomes</a:t>
            </a:r>
          </a:p>
          <a:p>
            <a:pPr eaLnBrk="1" hangingPunct="1"/>
            <a:r>
              <a:rPr lang="en-AU" altLang="en-US" sz="2600" dirty="0"/>
              <a:t>encourage the person to document medical treatment decisions in their own words</a:t>
            </a:r>
          </a:p>
          <a:p>
            <a:pPr eaLnBrk="1" hangingPunct="1"/>
            <a:r>
              <a:rPr lang="en-AU" altLang="en-US" sz="2600" dirty="0"/>
              <a:t>offer to provide written information to take away</a:t>
            </a:r>
          </a:p>
          <a:p>
            <a:pPr eaLnBrk="1" hangingPunct="1"/>
            <a:r>
              <a:rPr lang="en-AU" altLang="en-US" sz="2600" dirty="0"/>
              <a:t>recommend the person seeks medical and/or legal professional assistance for statutory documents or help from support organisations</a:t>
            </a:r>
          </a:p>
        </p:txBody>
      </p:sp>
      <p:sp>
        <p:nvSpPr>
          <p:cNvPr id="72708" name="Title 2">
            <a:extLst>
              <a:ext uri="{FF2B5EF4-FFF2-40B4-BE49-F238E27FC236}">
                <a16:creationId xmlns:a16="http://schemas.microsoft.com/office/drawing/2014/main" id="{DDA5486B-07EC-F8DD-108E-FADB299E4726}"/>
              </a:ext>
            </a:extLst>
          </p:cNvPr>
          <p:cNvSpPr>
            <a:spLocks noGrp="1" noChangeArrowheads="1"/>
          </p:cNvSpPr>
          <p:nvPr>
            <p:ph type="title"/>
          </p:nvPr>
        </p:nvSpPr>
        <p:spPr>
          <a:xfrm>
            <a:off x="266699" y="1206500"/>
            <a:ext cx="8697787" cy="1143000"/>
          </a:xfrm>
        </p:spPr>
        <p:txBody>
          <a:bodyPr/>
          <a:lstStyle/>
          <a:p>
            <a:pPr algn="l" eaLnBrk="1" hangingPunct="1"/>
            <a:r>
              <a:rPr lang="en-AU" altLang="en-US" sz="3200" dirty="0">
                <a:solidFill>
                  <a:srgbClr val="7030A0"/>
                </a:solidFill>
              </a:rPr>
              <a:t>Supporting people to complete </a:t>
            </a:r>
            <a:br>
              <a:rPr lang="en-AU" altLang="en-US" sz="3200" dirty="0">
                <a:solidFill>
                  <a:srgbClr val="7030A0"/>
                </a:solidFill>
              </a:rPr>
            </a:br>
            <a:r>
              <a:rPr lang="en-AU" altLang="en-US" sz="3200" dirty="0">
                <a:solidFill>
                  <a:srgbClr val="7030A0"/>
                </a:solidFill>
              </a:rPr>
              <a:t>ACP documents</a:t>
            </a:r>
          </a:p>
        </p:txBody>
      </p:sp>
      <p:pic>
        <p:nvPicPr>
          <p:cNvPr id="72709" name="Picture 7" descr="Graphical user interface&#10;&#10;Description automatically generated">
            <a:extLst>
              <a:ext uri="{FF2B5EF4-FFF2-40B4-BE49-F238E27FC236}">
                <a16:creationId xmlns:a16="http://schemas.microsoft.com/office/drawing/2014/main" id="{7F825301-69D5-1C0A-BEC9-C5C8F2D62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a:extLst>
              <a:ext uri="{FF2B5EF4-FFF2-40B4-BE49-F238E27FC236}">
                <a16:creationId xmlns:a16="http://schemas.microsoft.com/office/drawing/2014/main" id="{C307CDA5-7E26-C139-6F8E-6D9201323D92}"/>
              </a:ext>
            </a:extLst>
          </p:cNvPr>
          <p:cNvSpPr>
            <a:spLocks noGrp="1" noChangeArrowheads="1"/>
          </p:cNvSpPr>
          <p:nvPr>
            <p:ph type="title"/>
          </p:nvPr>
        </p:nvSpPr>
        <p:spPr>
          <a:xfrm>
            <a:off x="266700" y="981075"/>
            <a:ext cx="8447088" cy="1625600"/>
          </a:xfrm>
        </p:spPr>
        <p:txBody>
          <a:bodyPr/>
          <a:lstStyle/>
          <a:p>
            <a:pPr algn="l" eaLnBrk="1" hangingPunct="1"/>
            <a:r>
              <a:rPr lang="en-AU" altLang="en-US" sz="3200">
                <a:solidFill>
                  <a:srgbClr val="7030A0"/>
                </a:solidFill>
              </a:rPr>
              <a:t>Documents completed by a person with decision-making capacity </a:t>
            </a:r>
          </a:p>
        </p:txBody>
      </p:sp>
      <p:pic>
        <p:nvPicPr>
          <p:cNvPr id="74755" name="Picture 9" descr="Graphical user interface&#10;&#10;Description automatically generated">
            <a:extLst>
              <a:ext uri="{FF2B5EF4-FFF2-40B4-BE49-F238E27FC236}">
                <a16:creationId xmlns:a16="http://schemas.microsoft.com/office/drawing/2014/main" id="{62E13B2B-B998-51C3-7D43-791565369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13" descr="Table&#10;&#10;Description automatically generated">
            <a:extLst>
              <a:ext uri="{FF2B5EF4-FFF2-40B4-BE49-F238E27FC236}">
                <a16:creationId xmlns:a16="http://schemas.microsoft.com/office/drawing/2014/main" id="{42C65945-91A5-99FD-D793-0FE461E64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900" y="2606675"/>
            <a:ext cx="2555875" cy="361315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E7D464-E5CA-A13A-3FED-A204C9C22B97}"/>
              </a:ext>
            </a:extLst>
          </p:cNvPr>
          <p:cNvPicPr>
            <a:picLocks noChangeAspect="1"/>
          </p:cNvPicPr>
          <p:nvPr/>
        </p:nvPicPr>
        <p:blipFill>
          <a:blip r:embed="rId5"/>
          <a:stretch>
            <a:fillRect/>
          </a:stretch>
        </p:blipFill>
        <p:spPr>
          <a:xfrm>
            <a:off x="422326" y="2566784"/>
            <a:ext cx="2562420" cy="3636000"/>
          </a:xfrm>
          <a:prstGeom prst="rect">
            <a:avLst/>
          </a:prstGeom>
          <a:ln>
            <a:solidFill>
              <a:schemeClr val="bg1">
                <a:lumMod val="85000"/>
              </a:schemeClr>
            </a:solidFill>
          </a:ln>
        </p:spPr>
      </p:pic>
      <p:pic>
        <p:nvPicPr>
          <p:cNvPr id="5" name="Picture 4">
            <a:extLst>
              <a:ext uri="{FF2B5EF4-FFF2-40B4-BE49-F238E27FC236}">
                <a16:creationId xmlns:a16="http://schemas.microsoft.com/office/drawing/2014/main" id="{AA38A7C1-A492-6765-1AF5-C4A7AC5B7C6D}"/>
              </a:ext>
            </a:extLst>
          </p:cNvPr>
          <p:cNvPicPr>
            <a:picLocks noChangeAspect="1"/>
          </p:cNvPicPr>
          <p:nvPr/>
        </p:nvPicPr>
        <p:blipFill>
          <a:blip r:embed="rId6"/>
          <a:stretch>
            <a:fillRect/>
          </a:stretch>
        </p:blipFill>
        <p:spPr>
          <a:xfrm>
            <a:off x="6061145" y="2540764"/>
            <a:ext cx="2563989" cy="3636000"/>
          </a:xfrm>
          <a:prstGeom prst="rect">
            <a:avLst/>
          </a:prstGeom>
          <a:ln>
            <a:solidFill>
              <a:schemeClr val="bg1">
                <a:lumMod val="95000"/>
              </a:schemeClr>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a:extLst>
              <a:ext uri="{FF2B5EF4-FFF2-40B4-BE49-F238E27FC236}">
                <a16:creationId xmlns:a16="http://schemas.microsoft.com/office/drawing/2014/main" id="{F76C2A07-A7F5-602B-E5B3-5C42B7386A0C}"/>
              </a:ext>
            </a:extLst>
          </p:cNvPr>
          <p:cNvSpPr>
            <a:spLocks noGrp="1" noChangeArrowheads="1"/>
          </p:cNvSpPr>
          <p:nvPr>
            <p:ph type="title"/>
          </p:nvPr>
        </p:nvSpPr>
        <p:spPr>
          <a:xfrm>
            <a:off x="323850" y="3063875"/>
            <a:ext cx="8229600" cy="1574800"/>
          </a:xfrm>
        </p:spPr>
        <p:txBody>
          <a:bodyPr/>
          <a:lstStyle/>
          <a:p>
            <a:pPr algn="l" eaLnBrk="1" hangingPunct="1"/>
            <a:r>
              <a:rPr lang="en-AU" altLang="en-US" sz="3200">
                <a:solidFill>
                  <a:srgbClr val="7030A0"/>
                </a:solidFill>
              </a:rPr>
              <a:t>Advance Health </a:t>
            </a:r>
            <a:br>
              <a:rPr lang="en-AU" altLang="en-US" sz="3200">
                <a:solidFill>
                  <a:srgbClr val="7030A0"/>
                </a:solidFill>
              </a:rPr>
            </a:br>
            <a:r>
              <a:rPr lang="en-AU" altLang="en-US" sz="3200">
                <a:solidFill>
                  <a:srgbClr val="7030A0"/>
                </a:solidFill>
              </a:rPr>
              <a:t>Directive</a:t>
            </a:r>
          </a:p>
        </p:txBody>
      </p:sp>
      <p:sp>
        <p:nvSpPr>
          <p:cNvPr id="76804" name="Slide Number Placeholder 3">
            <a:extLst>
              <a:ext uri="{FF2B5EF4-FFF2-40B4-BE49-F238E27FC236}">
                <a16:creationId xmlns:a16="http://schemas.microsoft.com/office/drawing/2014/main" id="{BC3031D2-3EFC-B1D1-83E1-A463C71A5F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8788F27-3F6B-4A1F-AEFC-6F5DF1B7EC1E}" type="slidenum">
              <a:rPr lang="en-AU" altLang="en-US" sz="1200">
                <a:solidFill>
                  <a:schemeClr val="bg2"/>
                </a:solidFill>
              </a:rPr>
              <a:pPr>
                <a:spcBef>
                  <a:spcPct val="0"/>
                </a:spcBef>
                <a:buFontTx/>
                <a:buNone/>
              </a:pPr>
              <a:t>39</a:t>
            </a:fld>
            <a:endParaRPr lang="en-AU" altLang="en-US" sz="1200">
              <a:solidFill>
                <a:schemeClr val="bg2"/>
              </a:solidFill>
            </a:endParaRPr>
          </a:p>
        </p:txBody>
      </p:sp>
      <p:pic>
        <p:nvPicPr>
          <p:cNvPr id="76805" name="Picture 5" descr="Graphical user interface&#10;&#10;Description automatically generated">
            <a:extLst>
              <a:ext uri="{FF2B5EF4-FFF2-40B4-BE49-F238E27FC236}">
                <a16:creationId xmlns:a16="http://schemas.microsoft.com/office/drawing/2014/main" id="{ED2DBB08-3D92-362B-6966-A6427974A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EFD9A01-D40B-3CD3-6CD0-1853DB2B6149}"/>
              </a:ext>
            </a:extLst>
          </p:cNvPr>
          <p:cNvPicPr>
            <a:picLocks noChangeAspect="1"/>
          </p:cNvPicPr>
          <p:nvPr/>
        </p:nvPicPr>
        <p:blipFill>
          <a:blip r:embed="rId4"/>
          <a:stretch>
            <a:fillRect/>
          </a:stretch>
        </p:blipFill>
        <p:spPr>
          <a:xfrm>
            <a:off x="4572000" y="1340768"/>
            <a:ext cx="3744416" cy="5313218"/>
          </a:xfrm>
          <a:prstGeom prst="rect">
            <a:avLst/>
          </a:prstGeom>
          <a:ln>
            <a:solidFill>
              <a:schemeClr val="bg1">
                <a:lumMod val="8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57ADE73-2755-D0FC-7E33-E21C64FABF0E}"/>
              </a:ext>
            </a:extLst>
          </p:cNvPr>
          <p:cNvSpPr>
            <a:spLocks noGrp="1" noChangeArrowheads="1"/>
          </p:cNvSpPr>
          <p:nvPr>
            <p:ph type="title"/>
          </p:nvPr>
        </p:nvSpPr>
        <p:spPr/>
        <p:txBody>
          <a:bodyPr/>
          <a:lstStyle/>
          <a:p>
            <a:pPr algn="l" eaLnBrk="1" hangingPunct="1"/>
            <a:r>
              <a:rPr lang="en-AU" altLang="en-US" b="1">
                <a:solidFill>
                  <a:srgbClr val="7030A0"/>
                </a:solidFill>
              </a:rPr>
              <a:t>Learning outcomes</a:t>
            </a:r>
          </a:p>
        </p:txBody>
      </p:sp>
      <p:sp>
        <p:nvSpPr>
          <p:cNvPr id="7171" name="Slide Number Placeholder 3">
            <a:extLst>
              <a:ext uri="{FF2B5EF4-FFF2-40B4-BE49-F238E27FC236}">
                <a16:creationId xmlns:a16="http://schemas.microsoft.com/office/drawing/2014/main" id="{AC45B98A-E415-BB7C-875F-96DC87E288D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D4D82867-35EA-4C78-B420-81A1D5F71924}" type="slidenum">
              <a:rPr lang="en-AU" altLang="en-US" sz="1200">
                <a:solidFill>
                  <a:schemeClr val="bg2"/>
                </a:solidFill>
              </a:rPr>
              <a:pPr>
                <a:spcBef>
                  <a:spcPct val="0"/>
                </a:spcBef>
                <a:buFontTx/>
                <a:buNone/>
              </a:pPr>
              <a:t>4</a:t>
            </a:fld>
            <a:endParaRPr lang="en-AU" altLang="en-US" sz="1200">
              <a:solidFill>
                <a:schemeClr val="bg2"/>
              </a:solidFill>
            </a:endParaRPr>
          </a:p>
        </p:txBody>
      </p:sp>
      <p:sp>
        <p:nvSpPr>
          <p:cNvPr id="6" name="Content Placeholder 5">
            <a:extLst>
              <a:ext uri="{FF2B5EF4-FFF2-40B4-BE49-F238E27FC236}">
                <a16:creationId xmlns:a16="http://schemas.microsoft.com/office/drawing/2014/main" id="{E9A80FDA-B63F-4480-B7E8-A3F8451B5DD7}"/>
              </a:ext>
            </a:extLst>
          </p:cNvPr>
          <p:cNvSpPr>
            <a:spLocks noGrp="1"/>
          </p:cNvSpPr>
          <p:nvPr>
            <p:ph idx="1"/>
          </p:nvPr>
        </p:nvSpPr>
        <p:spPr>
          <a:xfrm>
            <a:off x="265113" y="1417638"/>
            <a:ext cx="8686800" cy="5540375"/>
          </a:xfrm>
        </p:spPr>
        <p:txBody>
          <a:bodyPr rtlCol="0">
            <a:noAutofit/>
          </a:bodyPr>
          <a:lstStyle/>
          <a:p>
            <a:pPr marL="0" indent="0" eaLnBrk="1" fontAlgn="auto" hangingPunct="1">
              <a:spcBef>
                <a:spcPts val="0"/>
              </a:spcBef>
              <a:spcAft>
                <a:spcPts val="800"/>
              </a:spcAft>
              <a:buClr>
                <a:srgbClr val="4F0091"/>
              </a:buClr>
              <a:buFont typeface="Arial" panose="020B0604020202020204" pitchFamily="34" charset="0"/>
              <a:buNone/>
              <a:defRPr/>
            </a:pPr>
            <a:r>
              <a:rPr lang="en-US" altLang="en-US" sz="2800" b="1" dirty="0"/>
              <a:t>At the end of this session, you should be able to:</a:t>
            </a:r>
          </a:p>
          <a:p>
            <a:pPr marL="285750" indent="-285750" eaLnBrk="1" fontAlgn="auto" hangingPunct="1">
              <a:spcBef>
                <a:spcPts val="0"/>
              </a:spcBef>
              <a:spcAft>
                <a:spcPts val="800"/>
              </a:spcAft>
              <a:buClr>
                <a:srgbClr val="4F0091"/>
              </a:buClr>
              <a:defRPr/>
            </a:pPr>
            <a:r>
              <a:rPr lang="en-US" altLang="en-US" sz="2800" dirty="0"/>
              <a:t>Explain advance care planning (ACP).</a:t>
            </a:r>
          </a:p>
          <a:p>
            <a:pPr marL="285750" indent="-285750" eaLnBrk="1" fontAlgn="auto" hangingPunct="1">
              <a:spcBef>
                <a:spcPts val="0"/>
              </a:spcBef>
              <a:spcAft>
                <a:spcPts val="800"/>
              </a:spcAft>
              <a:buClr>
                <a:srgbClr val="4F0091"/>
              </a:buClr>
              <a:defRPr/>
            </a:pPr>
            <a:r>
              <a:rPr lang="en-US" altLang="en-US" sz="2800" dirty="0"/>
              <a:t>Identify opportunities or triggers in routine practice for raising ACP discussions. </a:t>
            </a:r>
          </a:p>
          <a:p>
            <a:pPr marL="285750" indent="-285750" eaLnBrk="1" fontAlgn="auto" hangingPunct="1">
              <a:spcBef>
                <a:spcPts val="0"/>
              </a:spcBef>
              <a:spcAft>
                <a:spcPts val="800"/>
              </a:spcAft>
              <a:buClr>
                <a:srgbClr val="4F0091"/>
              </a:buClr>
              <a:defRPr/>
            </a:pPr>
            <a:r>
              <a:rPr lang="en-US" altLang="en-US" sz="2800" dirty="0"/>
              <a:t>Describe the role of health professionals in ACP and their role in communicating with individuals, families and the team.</a:t>
            </a:r>
          </a:p>
          <a:p>
            <a:pPr marL="285750" indent="-285750" eaLnBrk="1" fontAlgn="auto" hangingPunct="1">
              <a:spcBef>
                <a:spcPts val="0"/>
              </a:spcBef>
              <a:spcAft>
                <a:spcPts val="800"/>
              </a:spcAft>
              <a:buClr>
                <a:srgbClr val="4F0091"/>
              </a:buClr>
              <a:defRPr/>
            </a:pPr>
            <a:r>
              <a:rPr lang="en-AU" altLang="en-US" sz="2800" dirty="0">
                <a:cs typeface="Arial"/>
              </a:rPr>
              <a:t>Describe the range of advance care planning documentation available in WA and how they should be completed, stored or shared. </a:t>
            </a:r>
            <a:endParaRPr lang="en-US" altLang="en-US" sz="2800" dirty="0"/>
          </a:p>
          <a:p>
            <a:pPr eaLnBrk="1" fontAlgn="auto" hangingPunct="1">
              <a:spcAft>
                <a:spcPts val="0"/>
              </a:spcAft>
              <a:defRPr/>
            </a:pPr>
            <a:endParaRPr lang="en-AU"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F03A68B-B43C-7093-3B11-D95F864471CA}"/>
              </a:ext>
            </a:extLst>
          </p:cNvPr>
          <p:cNvSpPr>
            <a:spLocks noGrp="1" noChangeArrowheads="1"/>
          </p:cNvSpPr>
          <p:nvPr>
            <p:ph type="title"/>
          </p:nvPr>
        </p:nvSpPr>
        <p:spPr>
          <a:xfrm>
            <a:off x="301625" y="2859088"/>
            <a:ext cx="4016375" cy="1358900"/>
          </a:xfrm>
        </p:spPr>
        <p:txBody>
          <a:bodyPr/>
          <a:lstStyle/>
          <a:p>
            <a:pPr algn="l" eaLnBrk="1" hangingPunct="1"/>
            <a:r>
              <a:rPr lang="en-AU" altLang="en-US" sz="3200">
                <a:solidFill>
                  <a:srgbClr val="7030A0"/>
                </a:solidFill>
              </a:rPr>
              <a:t>Enduring Power </a:t>
            </a:r>
            <a:br>
              <a:rPr lang="en-AU" altLang="en-US" sz="3200">
                <a:solidFill>
                  <a:srgbClr val="7030A0"/>
                </a:solidFill>
              </a:rPr>
            </a:br>
            <a:r>
              <a:rPr lang="en-AU" altLang="en-US" sz="3200">
                <a:solidFill>
                  <a:srgbClr val="7030A0"/>
                </a:solidFill>
              </a:rPr>
              <a:t>of Guardianship</a:t>
            </a:r>
          </a:p>
        </p:txBody>
      </p:sp>
      <p:sp>
        <p:nvSpPr>
          <p:cNvPr id="78851" name="Slide Number Placeholder 3">
            <a:extLst>
              <a:ext uri="{FF2B5EF4-FFF2-40B4-BE49-F238E27FC236}">
                <a16:creationId xmlns:a16="http://schemas.microsoft.com/office/drawing/2014/main" id="{DC062890-1297-B245-FBE4-16612FDDBB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D1B6CF43-1A55-4B8D-B754-A9F02676113A}" type="slidenum">
              <a:rPr lang="en-AU" altLang="en-US" sz="1200">
                <a:solidFill>
                  <a:schemeClr val="bg2"/>
                </a:solidFill>
              </a:rPr>
              <a:pPr>
                <a:spcBef>
                  <a:spcPct val="0"/>
                </a:spcBef>
                <a:buFontTx/>
                <a:buNone/>
              </a:pPr>
              <a:t>40</a:t>
            </a:fld>
            <a:endParaRPr lang="en-AU" altLang="en-US" sz="1200">
              <a:solidFill>
                <a:schemeClr val="bg2"/>
              </a:solidFill>
            </a:endParaRPr>
          </a:p>
        </p:txBody>
      </p:sp>
      <p:pic>
        <p:nvPicPr>
          <p:cNvPr id="78852" name="Picture 5" descr="Graphical user interface&#10;&#10;Description automatically generated">
            <a:extLst>
              <a:ext uri="{FF2B5EF4-FFF2-40B4-BE49-F238E27FC236}">
                <a16:creationId xmlns:a16="http://schemas.microsoft.com/office/drawing/2014/main" id="{EB5C604B-4F23-532F-B25A-6F00424C2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7" descr="Table&#10;&#10;Description automatically generated">
            <a:extLst>
              <a:ext uri="{FF2B5EF4-FFF2-40B4-BE49-F238E27FC236}">
                <a16:creationId xmlns:a16="http://schemas.microsoft.com/office/drawing/2014/main" id="{D8B4F3B7-A2C6-C827-E0A6-BD59CFE15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1184275"/>
            <a:ext cx="3925888"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112AD8D7-FA37-430B-58C9-2CC33F1FE326}"/>
              </a:ext>
            </a:extLst>
          </p:cNvPr>
          <p:cNvSpPr>
            <a:spLocks noGrp="1" noChangeArrowheads="1"/>
          </p:cNvSpPr>
          <p:nvPr>
            <p:ph type="title"/>
          </p:nvPr>
        </p:nvSpPr>
        <p:spPr>
          <a:xfrm>
            <a:off x="147638" y="2997200"/>
            <a:ext cx="4017962" cy="1143000"/>
          </a:xfrm>
        </p:spPr>
        <p:txBody>
          <a:bodyPr/>
          <a:lstStyle/>
          <a:p>
            <a:pPr algn="l" eaLnBrk="1" hangingPunct="1"/>
            <a:r>
              <a:rPr lang="en-AU" altLang="en-US" sz="3200">
                <a:solidFill>
                  <a:srgbClr val="7030A0"/>
                </a:solidFill>
              </a:rPr>
              <a:t>Values and </a:t>
            </a:r>
            <a:br>
              <a:rPr lang="en-AU" altLang="en-US" sz="3200">
                <a:solidFill>
                  <a:srgbClr val="7030A0"/>
                </a:solidFill>
              </a:rPr>
            </a:br>
            <a:r>
              <a:rPr lang="en-AU" altLang="en-US" sz="3200">
                <a:solidFill>
                  <a:srgbClr val="7030A0"/>
                </a:solidFill>
              </a:rPr>
              <a:t>Preferences Form</a:t>
            </a:r>
          </a:p>
        </p:txBody>
      </p:sp>
      <p:sp>
        <p:nvSpPr>
          <p:cNvPr id="80899" name="Slide Number Placeholder 3">
            <a:extLst>
              <a:ext uri="{FF2B5EF4-FFF2-40B4-BE49-F238E27FC236}">
                <a16:creationId xmlns:a16="http://schemas.microsoft.com/office/drawing/2014/main" id="{73811E44-91F1-F455-47C3-6F04B7F42F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FD65EBF-E5C4-4A75-964A-8C9F552DCF38}" type="slidenum">
              <a:rPr lang="en-AU" altLang="en-US" sz="1200">
                <a:solidFill>
                  <a:schemeClr val="bg2"/>
                </a:solidFill>
              </a:rPr>
              <a:pPr>
                <a:spcBef>
                  <a:spcPct val="0"/>
                </a:spcBef>
                <a:buFontTx/>
                <a:buNone/>
              </a:pPr>
              <a:t>41</a:t>
            </a:fld>
            <a:endParaRPr lang="en-AU" altLang="en-US" sz="1200">
              <a:solidFill>
                <a:schemeClr val="bg2"/>
              </a:solidFill>
            </a:endParaRPr>
          </a:p>
        </p:txBody>
      </p:sp>
      <p:pic>
        <p:nvPicPr>
          <p:cNvPr id="80900" name="Picture 5" descr="Graphical user interface&#10;&#10;Description automatically generated">
            <a:extLst>
              <a:ext uri="{FF2B5EF4-FFF2-40B4-BE49-F238E27FC236}">
                <a16:creationId xmlns:a16="http://schemas.microsoft.com/office/drawing/2014/main" id="{B80AF058-F911-B451-A008-E19E525CE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825D16D-4920-578D-416E-FD5355789926}"/>
              </a:ext>
            </a:extLst>
          </p:cNvPr>
          <p:cNvPicPr>
            <a:picLocks noChangeAspect="1"/>
          </p:cNvPicPr>
          <p:nvPr/>
        </p:nvPicPr>
        <p:blipFill>
          <a:blip r:embed="rId4"/>
          <a:stretch>
            <a:fillRect/>
          </a:stretch>
        </p:blipFill>
        <p:spPr>
          <a:xfrm>
            <a:off x="4788024" y="1245921"/>
            <a:ext cx="3837111" cy="5441418"/>
          </a:xfrm>
          <a:prstGeom prst="rect">
            <a:avLst/>
          </a:prstGeom>
          <a:ln>
            <a:solidFill>
              <a:schemeClr val="bg1">
                <a:lumMod val="95000"/>
              </a:schemeClr>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a:extLst>
              <a:ext uri="{FF2B5EF4-FFF2-40B4-BE49-F238E27FC236}">
                <a16:creationId xmlns:a16="http://schemas.microsoft.com/office/drawing/2014/main" id="{BFC3455C-F9C6-C6B7-62F1-367A1AF821E0}"/>
              </a:ext>
            </a:extLst>
          </p:cNvPr>
          <p:cNvSpPr>
            <a:spLocks noGrp="1" noChangeArrowheads="1"/>
          </p:cNvSpPr>
          <p:nvPr>
            <p:ph type="title"/>
          </p:nvPr>
        </p:nvSpPr>
        <p:spPr>
          <a:xfrm>
            <a:off x="266700" y="981075"/>
            <a:ext cx="8447088" cy="1625600"/>
          </a:xfrm>
        </p:spPr>
        <p:txBody>
          <a:bodyPr/>
          <a:lstStyle/>
          <a:p>
            <a:pPr algn="l" eaLnBrk="1" hangingPunct="1"/>
            <a:r>
              <a:rPr lang="en-AU" altLang="en-US" sz="3200">
                <a:solidFill>
                  <a:srgbClr val="7030A0"/>
                </a:solidFill>
              </a:rPr>
              <a:t>Documents completed on a person’s behalf </a:t>
            </a:r>
          </a:p>
        </p:txBody>
      </p:sp>
      <p:pic>
        <p:nvPicPr>
          <p:cNvPr id="82947" name="Picture 9" descr="Graphical user interface&#10;&#10;Description automatically generated">
            <a:extLst>
              <a:ext uri="{FF2B5EF4-FFF2-40B4-BE49-F238E27FC236}">
                <a16:creationId xmlns:a16="http://schemas.microsoft.com/office/drawing/2014/main" id="{2A5E9462-5A72-5CE3-D72F-284484C12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8" descr="Graphical user interface, text, application&#10;&#10;Description automatically generated">
            <a:extLst>
              <a:ext uri="{FF2B5EF4-FFF2-40B4-BE49-F238E27FC236}">
                <a16:creationId xmlns:a16="http://schemas.microsoft.com/office/drawing/2014/main" id="{23753B90-4710-E2BC-67A7-7ED3407AB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063750"/>
            <a:ext cx="30940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8" descr="A picture containing text&#10;&#10;Description automatically generated">
            <a:extLst>
              <a:ext uri="{FF2B5EF4-FFF2-40B4-BE49-F238E27FC236}">
                <a16:creationId xmlns:a16="http://schemas.microsoft.com/office/drawing/2014/main" id="{A3FE8DB4-BC8A-B28B-E713-AF4C2156B2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575" y="2063750"/>
            <a:ext cx="3260725"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709A53D3-67CB-B216-C202-663E4A54C5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2D6FD75-1EDE-4FDF-BE10-46F164AE8C39}" type="slidenum">
              <a:rPr lang="en-AU" altLang="en-US" sz="1200">
                <a:solidFill>
                  <a:schemeClr val="bg2"/>
                </a:solidFill>
              </a:rPr>
              <a:pPr>
                <a:spcBef>
                  <a:spcPct val="0"/>
                </a:spcBef>
                <a:buFontTx/>
                <a:buNone/>
              </a:pPr>
              <a:t>43</a:t>
            </a:fld>
            <a:endParaRPr lang="en-AU" altLang="en-US" sz="1200">
              <a:solidFill>
                <a:schemeClr val="bg2"/>
              </a:solidFill>
            </a:endParaRPr>
          </a:p>
        </p:txBody>
      </p:sp>
      <p:sp>
        <p:nvSpPr>
          <p:cNvPr id="5" name="Content Placeholder 4">
            <a:extLst>
              <a:ext uri="{FF2B5EF4-FFF2-40B4-BE49-F238E27FC236}">
                <a16:creationId xmlns:a16="http://schemas.microsoft.com/office/drawing/2014/main" id="{57B6945C-57A5-4EE1-A9FE-60E584A1EF2D}"/>
              </a:ext>
            </a:extLst>
          </p:cNvPr>
          <p:cNvSpPr>
            <a:spLocks noGrp="1"/>
          </p:cNvSpPr>
          <p:nvPr>
            <p:ph idx="1"/>
          </p:nvPr>
        </p:nvSpPr>
        <p:spPr>
          <a:xfrm>
            <a:off x="287338" y="2205038"/>
            <a:ext cx="4435475" cy="2447925"/>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AU" sz="4600" dirty="0">
                <a:solidFill>
                  <a:srgbClr val="7030A0"/>
                </a:solidFill>
              </a:rPr>
              <a:t>Advance Care Plan for </a:t>
            </a:r>
            <a:br>
              <a:rPr lang="en-AU" sz="4600" dirty="0">
                <a:solidFill>
                  <a:srgbClr val="7030A0"/>
                </a:solidFill>
              </a:rPr>
            </a:br>
            <a:r>
              <a:rPr lang="en-AU" sz="4600" dirty="0">
                <a:solidFill>
                  <a:srgbClr val="7030A0"/>
                </a:solidFill>
              </a:rPr>
              <a:t>a person with insufficient </a:t>
            </a:r>
            <a:br>
              <a:rPr lang="en-AU" sz="4600" dirty="0">
                <a:solidFill>
                  <a:srgbClr val="7030A0"/>
                </a:solidFill>
              </a:rPr>
            </a:br>
            <a:r>
              <a:rPr lang="en-AU" sz="4600" dirty="0">
                <a:solidFill>
                  <a:srgbClr val="7030A0"/>
                </a:solidFill>
              </a:rPr>
              <a:t>decision-making capacity </a:t>
            </a:r>
            <a:r>
              <a:rPr lang="en-AU" sz="4600" b="1" dirty="0">
                <a:solidFill>
                  <a:srgbClr val="7030A0"/>
                </a:solidFill>
              </a:rPr>
              <a:t> </a:t>
            </a:r>
          </a:p>
          <a:p>
            <a:pPr eaLnBrk="1" fontAlgn="auto" hangingPunct="1">
              <a:spcAft>
                <a:spcPts val="0"/>
              </a:spcAft>
              <a:defRPr/>
            </a:pPr>
            <a:endParaRPr lang="en-AU" dirty="0"/>
          </a:p>
        </p:txBody>
      </p:sp>
      <p:pic>
        <p:nvPicPr>
          <p:cNvPr id="84996" name="Picture 6" descr="Graphical user interface&#10;&#10;Description automatically generated">
            <a:extLst>
              <a:ext uri="{FF2B5EF4-FFF2-40B4-BE49-F238E27FC236}">
                <a16:creationId xmlns:a16="http://schemas.microsoft.com/office/drawing/2014/main" id="{0A86B1E8-3004-993B-1255-1346CADF2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8" descr="Graphical user interface, text, application&#10;&#10;Description automatically generated">
            <a:extLst>
              <a:ext uri="{FF2B5EF4-FFF2-40B4-BE49-F238E27FC236}">
                <a16:creationId xmlns:a16="http://schemas.microsoft.com/office/drawing/2014/main" id="{DF057D98-CC4F-2515-C504-99B28C040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1330325"/>
            <a:ext cx="3711575"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itle 2">
            <a:extLst>
              <a:ext uri="{FF2B5EF4-FFF2-40B4-BE49-F238E27FC236}">
                <a16:creationId xmlns:a16="http://schemas.microsoft.com/office/drawing/2014/main" id="{44877D19-49B3-7A34-DBF6-0156E7A0AC8E}"/>
              </a:ext>
            </a:extLst>
          </p:cNvPr>
          <p:cNvSpPr>
            <a:spLocks noGrp="1" noChangeArrowheads="1"/>
          </p:cNvSpPr>
          <p:nvPr>
            <p:ph type="title"/>
          </p:nvPr>
        </p:nvSpPr>
        <p:spPr>
          <a:xfrm>
            <a:off x="266700" y="4365625"/>
            <a:ext cx="4743450" cy="1624013"/>
          </a:xfrm>
        </p:spPr>
        <p:txBody>
          <a:bodyPr/>
          <a:lstStyle/>
          <a:p>
            <a:pPr algn="l" eaLnBrk="1" hangingPunct="1"/>
            <a:r>
              <a:rPr lang="en-AU" altLang="en-US" sz="2800" i="1"/>
              <a:t>Document is completed on behalf of a person with in-sufficient decision-making capacity</a:t>
            </a:r>
            <a:r>
              <a:rPr lang="en-AU" altLang="en-US" sz="320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BD6B61DF-FD2B-2424-72A7-0829B2909D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58FF9E8-8D60-4648-99C4-CAE38ED6BA13}" type="slidenum">
              <a:rPr lang="en-AU" altLang="en-US" sz="1200">
                <a:solidFill>
                  <a:schemeClr val="bg2"/>
                </a:solidFill>
              </a:rPr>
              <a:pPr>
                <a:spcBef>
                  <a:spcPct val="0"/>
                </a:spcBef>
                <a:buFontTx/>
                <a:buNone/>
              </a:pPr>
              <a:t>44</a:t>
            </a:fld>
            <a:endParaRPr lang="en-AU" altLang="en-US" sz="1200">
              <a:solidFill>
                <a:schemeClr val="bg2"/>
              </a:solidFill>
            </a:endParaRPr>
          </a:p>
        </p:txBody>
      </p:sp>
      <p:sp>
        <p:nvSpPr>
          <p:cNvPr id="87043" name="Title 2">
            <a:extLst>
              <a:ext uri="{FF2B5EF4-FFF2-40B4-BE49-F238E27FC236}">
                <a16:creationId xmlns:a16="http://schemas.microsoft.com/office/drawing/2014/main" id="{621B8164-CB7D-1049-4941-BB3AD1F41C31}"/>
              </a:ext>
            </a:extLst>
          </p:cNvPr>
          <p:cNvSpPr>
            <a:spLocks noGrp="1" noChangeArrowheads="1"/>
          </p:cNvSpPr>
          <p:nvPr>
            <p:ph type="title"/>
          </p:nvPr>
        </p:nvSpPr>
        <p:spPr>
          <a:xfrm>
            <a:off x="266700" y="3762375"/>
            <a:ext cx="4521200" cy="1624013"/>
          </a:xfrm>
        </p:spPr>
        <p:txBody>
          <a:bodyPr/>
          <a:lstStyle/>
          <a:p>
            <a:pPr algn="l" eaLnBrk="1" hangingPunct="1"/>
            <a:r>
              <a:rPr lang="en-AU" altLang="en-US" sz="2800" i="1"/>
              <a:t>Document is completed </a:t>
            </a:r>
            <a:br>
              <a:rPr lang="en-AU" altLang="en-US" sz="2800" i="1"/>
            </a:br>
            <a:r>
              <a:rPr lang="en-AU" altLang="en-US" sz="2800" i="1"/>
              <a:t>by a health professional in collaboration with the patient</a:t>
            </a:r>
          </a:p>
        </p:txBody>
      </p:sp>
      <p:sp>
        <p:nvSpPr>
          <p:cNvPr id="5" name="Content Placeholder 4">
            <a:extLst>
              <a:ext uri="{FF2B5EF4-FFF2-40B4-BE49-F238E27FC236}">
                <a16:creationId xmlns:a16="http://schemas.microsoft.com/office/drawing/2014/main" id="{27BE4D74-6D90-4557-B61C-823E76909318}"/>
              </a:ext>
            </a:extLst>
          </p:cNvPr>
          <p:cNvSpPr>
            <a:spLocks noGrp="1"/>
          </p:cNvSpPr>
          <p:nvPr>
            <p:ph idx="1"/>
          </p:nvPr>
        </p:nvSpPr>
        <p:spPr>
          <a:xfrm>
            <a:off x="266700" y="3100388"/>
            <a:ext cx="4089400" cy="1322387"/>
          </a:xfrm>
        </p:spPr>
        <p:txBody>
          <a:bodyPr rtlCol="0">
            <a:normAutofit/>
          </a:bodyPr>
          <a:lstStyle/>
          <a:p>
            <a:pPr marL="0" indent="0" eaLnBrk="1" fontAlgn="auto" hangingPunct="1">
              <a:spcAft>
                <a:spcPts val="0"/>
              </a:spcAft>
              <a:buFont typeface="Arial" panose="020B0604020202020204" pitchFamily="34" charset="0"/>
              <a:buNone/>
              <a:defRPr/>
            </a:pPr>
            <a:r>
              <a:rPr lang="en-AU" dirty="0">
                <a:solidFill>
                  <a:srgbClr val="7030A0"/>
                </a:solidFill>
              </a:rPr>
              <a:t>Goals of Care </a:t>
            </a:r>
          </a:p>
          <a:p>
            <a:pPr marL="0" indent="0" eaLnBrk="1" fontAlgn="auto" hangingPunct="1">
              <a:spcAft>
                <a:spcPts val="0"/>
              </a:spcAft>
              <a:buFont typeface="Arial" panose="020B0604020202020204" pitchFamily="34" charset="0"/>
              <a:buNone/>
              <a:defRPr/>
            </a:pPr>
            <a:endParaRPr lang="en-AU" b="1" dirty="0"/>
          </a:p>
          <a:p>
            <a:pPr eaLnBrk="1" fontAlgn="auto" hangingPunct="1">
              <a:spcAft>
                <a:spcPts val="0"/>
              </a:spcAft>
              <a:defRPr/>
            </a:pPr>
            <a:endParaRPr lang="en-AU" dirty="0"/>
          </a:p>
        </p:txBody>
      </p:sp>
      <p:pic>
        <p:nvPicPr>
          <p:cNvPr id="87045" name="Picture 6" descr="Graphical user interface&#10;&#10;Description automatically generated">
            <a:extLst>
              <a:ext uri="{FF2B5EF4-FFF2-40B4-BE49-F238E27FC236}">
                <a16:creationId xmlns:a16="http://schemas.microsoft.com/office/drawing/2014/main" id="{D1D6E8F3-4449-19BC-7568-5C2949E08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descr="A picture containing text&#10;&#10;Description automatically generated">
            <a:extLst>
              <a:ext uri="{FF2B5EF4-FFF2-40B4-BE49-F238E27FC236}">
                <a16:creationId xmlns:a16="http://schemas.microsoft.com/office/drawing/2014/main" id="{BBE9ADB0-17D3-8387-C5D1-895B70014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01738"/>
            <a:ext cx="392112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a:extLst>
              <a:ext uri="{FF2B5EF4-FFF2-40B4-BE49-F238E27FC236}">
                <a16:creationId xmlns:a16="http://schemas.microsoft.com/office/drawing/2014/main" id="{854E1CBD-7DA9-282A-4E98-603A331F1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2E8B4445-07C1-49BC-AC94-5C5902CF8F67}" type="slidenum">
              <a:rPr lang="en-AU" altLang="en-US" sz="1200">
                <a:solidFill>
                  <a:schemeClr val="bg2"/>
                </a:solidFill>
              </a:rPr>
              <a:pPr>
                <a:spcBef>
                  <a:spcPct val="0"/>
                </a:spcBef>
                <a:buFontTx/>
                <a:buNone/>
              </a:pPr>
              <a:t>45</a:t>
            </a:fld>
            <a:endParaRPr lang="en-AU" altLang="en-US" sz="1200">
              <a:solidFill>
                <a:schemeClr val="bg2"/>
              </a:solidFill>
            </a:endParaRPr>
          </a:p>
        </p:txBody>
      </p:sp>
      <p:pic>
        <p:nvPicPr>
          <p:cNvPr id="89091" name="Picture 6" descr="Graphical user interface&#10;&#10;Description automatically generated">
            <a:extLst>
              <a:ext uri="{FF2B5EF4-FFF2-40B4-BE49-F238E27FC236}">
                <a16:creationId xmlns:a16="http://schemas.microsoft.com/office/drawing/2014/main" id="{80F9E034-3A87-64A0-724C-1EF6BE3A8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6">
            <a:extLst>
              <a:ext uri="{FF2B5EF4-FFF2-40B4-BE49-F238E27FC236}">
                <a16:creationId xmlns:a16="http://schemas.microsoft.com/office/drawing/2014/main" id="{9BA99B16-9DE0-443C-95CF-FB98E4654BE7}"/>
              </a:ext>
            </a:extLst>
          </p:cNvPr>
          <p:cNvSpPr txBox="1">
            <a:spLocks/>
          </p:cNvSpPr>
          <p:nvPr/>
        </p:nvSpPr>
        <p:spPr>
          <a:xfrm>
            <a:off x="266700" y="2420938"/>
            <a:ext cx="8229600" cy="41767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AU" sz="2800" dirty="0"/>
              <a:t>Be aware of where to refer people for assistance if these topics are raised</a:t>
            </a:r>
          </a:p>
          <a:p>
            <a:pPr fontAlgn="auto">
              <a:spcAft>
                <a:spcPts val="0"/>
              </a:spcAft>
              <a:defRPr/>
            </a:pPr>
            <a:r>
              <a:rPr lang="en-AU" sz="2800" dirty="0"/>
              <a:t>Organ and tissue donation – </a:t>
            </a:r>
            <a:r>
              <a:rPr lang="en-AU" sz="2800" dirty="0" err="1"/>
              <a:t>DonateLife</a:t>
            </a:r>
            <a:endParaRPr lang="en-AU" sz="2800" dirty="0"/>
          </a:p>
          <a:p>
            <a:pPr fontAlgn="auto">
              <a:spcAft>
                <a:spcPts val="0"/>
              </a:spcAft>
              <a:defRPr/>
            </a:pPr>
            <a:r>
              <a:rPr lang="en-AU" sz="2800" dirty="0"/>
              <a:t>Wills – Public Trustee</a:t>
            </a:r>
          </a:p>
          <a:p>
            <a:pPr fontAlgn="auto">
              <a:spcAft>
                <a:spcPts val="0"/>
              </a:spcAft>
              <a:defRPr/>
            </a:pPr>
            <a:r>
              <a:rPr lang="en-AU" sz="2800" dirty="0"/>
              <a:t>Enduring Power of Attorney – Office of the Public Advocate</a:t>
            </a:r>
          </a:p>
        </p:txBody>
      </p:sp>
      <p:sp>
        <p:nvSpPr>
          <p:cNvPr id="89093" name="Title 2">
            <a:extLst>
              <a:ext uri="{FF2B5EF4-FFF2-40B4-BE49-F238E27FC236}">
                <a16:creationId xmlns:a16="http://schemas.microsoft.com/office/drawing/2014/main" id="{57774404-244E-A4BD-309E-4F7E0DEE1D72}"/>
              </a:ext>
            </a:extLst>
          </p:cNvPr>
          <p:cNvSpPr txBox="1">
            <a:spLocks noChangeArrowheads="1"/>
          </p:cNvSpPr>
          <p:nvPr/>
        </p:nvSpPr>
        <p:spPr bwMode="auto">
          <a:xfrm>
            <a:off x="266700" y="1206500"/>
            <a:ext cx="8229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a:solidFill>
                  <a:srgbClr val="7030A0"/>
                </a:solidFill>
              </a:rPr>
              <a:t>Other documents related to ACP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a:extLst>
              <a:ext uri="{FF2B5EF4-FFF2-40B4-BE49-F238E27FC236}">
                <a16:creationId xmlns:a16="http://schemas.microsoft.com/office/drawing/2014/main" id="{BCB81778-ED6F-E9A5-D575-5A98D047D3C5}"/>
              </a:ext>
            </a:extLst>
          </p:cNvPr>
          <p:cNvSpPr>
            <a:spLocks noGrp="1" noChangeArrowheads="1"/>
          </p:cNvSpPr>
          <p:nvPr>
            <p:ph idx="1"/>
          </p:nvPr>
        </p:nvSpPr>
        <p:spPr>
          <a:xfrm>
            <a:off x="266700" y="2341563"/>
            <a:ext cx="8229600" cy="4759325"/>
          </a:xfrm>
        </p:spPr>
        <p:txBody>
          <a:bodyPr/>
          <a:lstStyle/>
          <a:p>
            <a:pPr marL="171450" indent="-171450" eaLnBrk="1" hangingPunct="1"/>
            <a:r>
              <a:rPr lang="en-AU" altLang="en-US" sz="3000"/>
              <a:t>Record details of ACP discussions</a:t>
            </a:r>
          </a:p>
          <a:p>
            <a:pPr marL="171450" indent="-171450" eaLnBrk="1" hangingPunct="1"/>
            <a:r>
              <a:rPr lang="en-AU" altLang="en-US" sz="3000"/>
              <a:t>Place written documentation in person’s file </a:t>
            </a:r>
          </a:p>
          <a:p>
            <a:pPr marL="171450" indent="-171450" eaLnBrk="1" hangingPunct="1"/>
            <a:r>
              <a:rPr lang="en-AU" altLang="en-US" sz="3000"/>
              <a:t>Include copies of documents and discussions in clinical handover for transfer to another care setting</a:t>
            </a:r>
          </a:p>
        </p:txBody>
      </p:sp>
      <p:sp>
        <p:nvSpPr>
          <p:cNvPr id="91139" name="Slide Number Placeholder 3">
            <a:extLst>
              <a:ext uri="{FF2B5EF4-FFF2-40B4-BE49-F238E27FC236}">
                <a16:creationId xmlns:a16="http://schemas.microsoft.com/office/drawing/2014/main" id="{97409270-79D9-557F-65DA-8337A244EB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17D786D2-DBC6-4305-BF45-6E8A2AEED73C}" type="slidenum">
              <a:rPr lang="en-AU" altLang="en-US" sz="1200">
                <a:solidFill>
                  <a:schemeClr val="bg2"/>
                </a:solidFill>
              </a:rPr>
              <a:pPr>
                <a:spcBef>
                  <a:spcPct val="0"/>
                </a:spcBef>
                <a:buFontTx/>
                <a:buNone/>
              </a:pPr>
              <a:t>46</a:t>
            </a:fld>
            <a:endParaRPr lang="en-AU" altLang="en-US" sz="1200">
              <a:solidFill>
                <a:schemeClr val="bg2"/>
              </a:solidFill>
            </a:endParaRPr>
          </a:p>
        </p:txBody>
      </p:sp>
      <p:sp>
        <p:nvSpPr>
          <p:cNvPr id="91140" name="Title 6">
            <a:extLst>
              <a:ext uri="{FF2B5EF4-FFF2-40B4-BE49-F238E27FC236}">
                <a16:creationId xmlns:a16="http://schemas.microsoft.com/office/drawing/2014/main" id="{F38B2BB3-380F-DF13-FD7C-36413C6EDD9C}"/>
              </a:ext>
            </a:extLst>
          </p:cNvPr>
          <p:cNvSpPr>
            <a:spLocks noGrp="1" noChangeArrowheads="1"/>
          </p:cNvSpPr>
          <p:nvPr>
            <p:ph type="title"/>
          </p:nvPr>
        </p:nvSpPr>
        <p:spPr>
          <a:xfrm>
            <a:off x="266700" y="1206500"/>
            <a:ext cx="8712200" cy="1143000"/>
          </a:xfrm>
        </p:spPr>
        <p:txBody>
          <a:bodyPr/>
          <a:lstStyle/>
          <a:p>
            <a:pPr algn="l" eaLnBrk="1" hangingPunct="1"/>
            <a:r>
              <a:rPr lang="en-AU" altLang="en-US" sz="3200">
                <a:solidFill>
                  <a:srgbClr val="7030A0"/>
                </a:solidFill>
              </a:rPr>
              <a:t>Storing and sharing discussions and decisions</a:t>
            </a:r>
          </a:p>
        </p:txBody>
      </p:sp>
      <p:pic>
        <p:nvPicPr>
          <p:cNvPr id="91141" name="Picture 5">
            <a:extLst>
              <a:ext uri="{FF2B5EF4-FFF2-40B4-BE49-F238E27FC236}">
                <a16:creationId xmlns:a16="http://schemas.microsoft.com/office/drawing/2014/main" id="{01450FB2-475A-18D8-6872-8F461412C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51C7C-A380-412F-B255-638BDE4609DB}"/>
              </a:ext>
            </a:extLst>
          </p:cNvPr>
          <p:cNvSpPr>
            <a:spLocks noGrp="1"/>
          </p:cNvSpPr>
          <p:nvPr>
            <p:ph idx="1"/>
          </p:nvPr>
        </p:nvSpPr>
        <p:spPr>
          <a:xfrm>
            <a:off x="266700" y="2133600"/>
            <a:ext cx="8229600" cy="4514850"/>
          </a:xfrm>
        </p:spPr>
        <p:txBody>
          <a:bodyPr rtlCol="0">
            <a:normAutofit fontScale="77500" lnSpcReduction="20000"/>
          </a:bodyPr>
          <a:lstStyle/>
          <a:p>
            <a:pPr eaLnBrk="1" fontAlgn="auto" hangingPunct="1">
              <a:spcAft>
                <a:spcPts val="0"/>
              </a:spcAft>
              <a:defRPr/>
            </a:pPr>
            <a:r>
              <a:rPr lang="en-AU" sz="3900" dirty="0"/>
              <a:t>Advise to store:</a:t>
            </a:r>
          </a:p>
          <a:p>
            <a:pPr lvl="1" eaLnBrk="1" fontAlgn="auto" hangingPunct="1">
              <a:spcAft>
                <a:spcPts val="0"/>
              </a:spcAft>
              <a:defRPr/>
            </a:pPr>
            <a:r>
              <a:rPr lang="en-AU" dirty="0"/>
              <a:t>Original in safe place</a:t>
            </a:r>
          </a:p>
          <a:p>
            <a:pPr lvl="1" eaLnBrk="1" fontAlgn="auto" hangingPunct="1">
              <a:spcAft>
                <a:spcPts val="0"/>
              </a:spcAft>
              <a:defRPr/>
            </a:pPr>
            <a:r>
              <a:rPr lang="en-AU" dirty="0"/>
              <a:t>Upload to My Health Record</a:t>
            </a:r>
          </a:p>
          <a:p>
            <a:pPr eaLnBrk="1" fontAlgn="auto" hangingPunct="1">
              <a:spcAft>
                <a:spcPts val="0"/>
              </a:spcAft>
              <a:defRPr/>
            </a:pPr>
            <a:r>
              <a:rPr lang="en-AU" sz="3900" dirty="0"/>
              <a:t>Encourage to share with:</a:t>
            </a:r>
          </a:p>
          <a:p>
            <a:pPr lvl="1" eaLnBrk="1" fontAlgn="auto" hangingPunct="1">
              <a:spcAft>
                <a:spcPts val="0"/>
              </a:spcAft>
              <a:defRPr/>
            </a:pPr>
            <a:r>
              <a:rPr lang="en-AU" dirty="0"/>
              <a:t>Family/friends/carers</a:t>
            </a:r>
          </a:p>
          <a:p>
            <a:pPr lvl="1" eaLnBrk="1" fontAlgn="auto" hangingPunct="1">
              <a:spcAft>
                <a:spcPts val="0"/>
              </a:spcAft>
              <a:defRPr/>
            </a:pPr>
            <a:r>
              <a:rPr lang="en-AU" dirty="0"/>
              <a:t>Enduring guardian (EPG)</a:t>
            </a:r>
          </a:p>
          <a:p>
            <a:pPr lvl="1" eaLnBrk="1" fontAlgn="auto" hangingPunct="1">
              <a:spcAft>
                <a:spcPts val="0"/>
              </a:spcAft>
              <a:defRPr/>
            </a:pPr>
            <a:r>
              <a:rPr lang="en-AU" dirty="0"/>
              <a:t>GP/specialist/ health professional</a:t>
            </a:r>
          </a:p>
          <a:p>
            <a:pPr lvl="1" eaLnBrk="1" fontAlgn="auto" hangingPunct="1">
              <a:spcAft>
                <a:spcPts val="0"/>
              </a:spcAft>
              <a:defRPr/>
            </a:pPr>
            <a:r>
              <a:rPr lang="en-AU" dirty="0"/>
              <a:t>Local hospital</a:t>
            </a:r>
          </a:p>
          <a:p>
            <a:pPr lvl="1" eaLnBrk="1" fontAlgn="auto" hangingPunct="1">
              <a:spcAft>
                <a:spcPts val="0"/>
              </a:spcAft>
              <a:defRPr/>
            </a:pPr>
            <a:r>
              <a:rPr lang="en-AU" dirty="0"/>
              <a:t>Residential aged care home</a:t>
            </a:r>
          </a:p>
          <a:p>
            <a:pPr lvl="1" eaLnBrk="1" fontAlgn="auto" hangingPunct="1">
              <a:spcAft>
                <a:spcPts val="0"/>
              </a:spcAft>
              <a:defRPr/>
            </a:pPr>
            <a:r>
              <a:rPr lang="en-AU" dirty="0"/>
              <a:t>Legal professional</a:t>
            </a:r>
          </a:p>
          <a:p>
            <a:pPr eaLnBrk="1" fontAlgn="auto" hangingPunct="1">
              <a:spcAft>
                <a:spcPts val="0"/>
              </a:spcAft>
              <a:defRPr/>
            </a:pPr>
            <a:r>
              <a:rPr lang="en-AU" sz="3900" dirty="0"/>
              <a:t>Consider an AHD Alert Card or Medic Alert</a:t>
            </a:r>
          </a:p>
          <a:p>
            <a:pPr eaLnBrk="1" fontAlgn="auto" hangingPunct="1">
              <a:spcAft>
                <a:spcPts val="0"/>
              </a:spcAft>
              <a:defRPr/>
            </a:pPr>
            <a:r>
              <a:rPr lang="en-AU" sz="3900" dirty="0"/>
              <a:t>Write a list of people who have a copy</a:t>
            </a:r>
          </a:p>
          <a:p>
            <a:pPr lvl="1" eaLnBrk="1" fontAlgn="auto" hangingPunct="1">
              <a:spcAft>
                <a:spcPts val="0"/>
              </a:spcAft>
              <a:defRPr/>
            </a:pPr>
            <a:endParaRPr lang="en-AU" dirty="0"/>
          </a:p>
        </p:txBody>
      </p:sp>
      <p:sp>
        <p:nvSpPr>
          <p:cNvPr id="93187" name="Slide Number Placeholder 3">
            <a:extLst>
              <a:ext uri="{FF2B5EF4-FFF2-40B4-BE49-F238E27FC236}">
                <a16:creationId xmlns:a16="http://schemas.microsoft.com/office/drawing/2014/main" id="{B3169B34-9434-13BF-943A-0D41149AAE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08B17A4-9E92-492E-8BA7-30FE2F96D6C0}" type="slidenum">
              <a:rPr lang="en-AU" altLang="en-US" sz="1200">
                <a:solidFill>
                  <a:schemeClr val="bg2"/>
                </a:solidFill>
              </a:rPr>
              <a:pPr>
                <a:spcBef>
                  <a:spcPct val="0"/>
                </a:spcBef>
                <a:buFontTx/>
                <a:buNone/>
              </a:pPr>
              <a:t>47</a:t>
            </a:fld>
            <a:endParaRPr lang="en-AU" altLang="en-US" sz="1200">
              <a:solidFill>
                <a:schemeClr val="bg2"/>
              </a:solidFill>
            </a:endParaRPr>
          </a:p>
        </p:txBody>
      </p:sp>
      <p:sp>
        <p:nvSpPr>
          <p:cNvPr id="93188" name="Title 6">
            <a:extLst>
              <a:ext uri="{FF2B5EF4-FFF2-40B4-BE49-F238E27FC236}">
                <a16:creationId xmlns:a16="http://schemas.microsoft.com/office/drawing/2014/main" id="{B33C17B9-71A1-C2BB-0AB7-BFEAEFACDDB2}"/>
              </a:ext>
            </a:extLst>
          </p:cNvPr>
          <p:cNvSpPr>
            <a:spLocks noGrp="1" noChangeArrowheads="1"/>
          </p:cNvSpPr>
          <p:nvPr>
            <p:ph type="title"/>
          </p:nvPr>
        </p:nvSpPr>
        <p:spPr>
          <a:xfrm>
            <a:off x="266700" y="1206500"/>
            <a:ext cx="9058275" cy="1143000"/>
          </a:xfrm>
        </p:spPr>
        <p:txBody>
          <a:bodyPr/>
          <a:lstStyle/>
          <a:p>
            <a:pPr algn="l" eaLnBrk="1" hangingPunct="1"/>
            <a:r>
              <a:rPr lang="en-AU" altLang="en-US" sz="3200">
                <a:solidFill>
                  <a:srgbClr val="7030A0"/>
                </a:solidFill>
              </a:rPr>
              <a:t>Storing and sharing discussions and decisions</a:t>
            </a:r>
          </a:p>
        </p:txBody>
      </p:sp>
      <p:pic>
        <p:nvPicPr>
          <p:cNvPr id="93189" name="Picture 8">
            <a:extLst>
              <a:ext uri="{FF2B5EF4-FFF2-40B4-BE49-F238E27FC236}">
                <a16:creationId xmlns:a16="http://schemas.microsoft.com/office/drawing/2014/main" id="{8F684989-F842-F8F0-C3B8-CDF2D2AF3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5" descr="A picture containing logo&#10;&#10;Description automatically generated">
            <a:extLst>
              <a:ext uri="{FF2B5EF4-FFF2-40B4-BE49-F238E27FC236}">
                <a16:creationId xmlns:a16="http://schemas.microsoft.com/office/drawing/2014/main" id="{0A1C6A01-40AC-75CD-D44C-A9FE0D4A8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320675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a:extLst>
              <a:ext uri="{FF2B5EF4-FFF2-40B4-BE49-F238E27FC236}">
                <a16:creationId xmlns:a16="http://schemas.microsoft.com/office/drawing/2014/main" id="{1C200E32-46AA-7DDF-DCCE-A9A6FF4ACF01}"/>
              </a:ext>
            </a:extLst>
          </p:cNvPr>
          <p:cNvSpPr>
            <a:spLocks noGrp="1" noChangeArrowheads="1"/>
          </p:cNvSpPr>
          <p:nvPr>
            <p:ph type="ctrTitle"/>
          </p:nvPr>
        </p:nvSpPr>
        <p:spPr>
          <a:xfrm>
            <a:off x="720725" y="2130425"/>
            <a:ext cx="7772400" cy="1470025"/>
          </a:xfrm>
        </p:spPr>
        <p:txBody>
          <a:bodyPr/>
          <a:lstStyle/>
          <a:p>
            <a:pPr algn="l" eaLnBrk="1" hangingPunct="1"/>
            <a:r>
              <a:rPr lang="en-AU" altLang="en-US" b="1">
                <a:solidFill>
                  <a:srgbClr val="7030A0"/>
                </a:solidFill>
              </a:rPr>
              <a:t>The revised Advance Health Directive in WA</a:t>
            </a:r>
          </a:p>
        </p:txBody>
      </p:sp>
      <p:sp>
        <p:nvSpPr>
          <p:cNvPr id="95235" name="Slide Number Placeholder 3">
            <a:extLst>
              <a:ext uri="{FF2B5EF4-FFF2-40B4-BE49-F238E27FC236}">
                <a16:creationId xmlns:a16="http://schemas.microsoft.com/office/drawing/2014/main" id="{345FDFF8-6A03-8272-15B2-3FE87DD82B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EB948B0-DD10-45ED-8723-E7A97B32358D}" type="slidenum">
              <a:rPr lang="en-AU" altLang="en-US" sz="1200">
                <a:solidFill>
                  <a:srgbClr val="FFFFFF"/>
                </a:solidFill>
              </a:rPr>
              <a:pPr>
                <a:spcBef>
                  <a:spcPct val="0"/>
                </a:spcBef>
                <a:buFontTx/>
                <a:buNone/>
              </a:pPr>
              <a:t>48</a:t>
            </a:fld>
            <a:endParaRPr lang="en-AU" altLang="en-US" sz="120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0AD94B9-C0D9-145C-C5EC-3287777C97E2}"/>
              </a:ext>
            </a:extLst>
          </p:cNvPr>
          <p:cNvSpPr>
            <a:spLocks noGrp="1" noChangeArrowheads="1"/>
          </p:cNvSpPr>
          <p:nvPr>
            <p:ph type="title"/>
          </p:nvPr>
        </p:nvSpPr>
        <p:spPr>
          <a:xfrm>
            <a:off x="266700" y="803275"/>
            <a:ext cx="7886700" cy="933450"/>
          </a:xfrm>
        </p:spPr>
        <p:txBody>
          <a:bodyPr anchor="b"/>
          <a:lstStyle/>
          <a:p>
            <a:pPr algn="l" eaLnBrk="1" hangingPunct="1"/>
            <a:r>
              <a:rPr lang="en-US" altLang="en-US" sz="3200">
                <a:solidFill>
                  <a:srgbClr val="5A2476"/>
                </a:solidFill>
                <a:cs typeface="Calibri" panose="020F0502020204030204" pitchFamily="34" charset="0"/>
              </a:rPr>
              <a:t>What are the </a:t>
            </a:r>
            <a:r>
              <a:rPr lang="en-US" altLang="en-US" sz="3200" u="sng">
                <a:solidFill>
                  <a:srgbClr val="5A2476"/>
                </a:solidFill>
                <a:cs typeface="Calibri" panose="020F0502020204030204" pitchFamily="34" charset="0"/>
              </a:rPr>
              <a:t>changes</a:t>
            </a:r>
            <a:r>
              <a:rPr lang="en-US" altLang="en-US" sz="3200">
                <a:solidFill>
                  <a:srgbClr val="5A2476"/>
                </a:solidFill>
                <a:cs typeface="Calibri" panose="020F0502020204030204" pitchFamily="34" charset="0"/>
              </a:rPr>
              <a:t> to the AHD?</a:t>
            </a:r>
          </a:p>
        </p:txBody>
      </p:sp>
      <p:sp>
        <p:nvSpPr>
          <p:cNvPr id="96259" name="Slide Number Placeholder 3">
            <a:extLst>
              <a:ext uri="{FF2B5EF4-FFF2-40B4-BE49-F238E27FC236}">
                <a16:creationId xmlns:a16="http://schemas.microsoft.com/office/drawing/2014/main" id="{30D42D18-090E-A832-AA7A-9554B8795AA4}"/>
              </a:ext>
            </a:extLst>
          </p:cNvPr>
          <p:cNvSpPr>
            <a:spLocks noGrp="1" noChangeArrowheads="1"/>
          </p:cNvSpPr>
          <p:nvPr>
            <p:ph type="sldNum" sz="quarter" idx="12"/>
          </p:nvPr>
        </p:nvSpPr>
        <p:spPr bwMode="auto">
          <a:xfrm>
            <a:off x="64579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ts val="600"/>
              </a:spcAft>
              <a:buFontTx/>
              <a:buNone/>
            </a:pPr>
            <a:fld id="{95978660-C0F1-475E-812D-874D1059A877}" type="slidenum">
              <a:rPr lang="en-US" altLang="en-US" sz="1200">
                <a:solidFill>
                  <a:schemeClr val="bg2"/>
                </a:solidFill>
              </a:rPr>
              <a:pPr>
                <a:spcBef>
                  <a:spcPct val="0"/>
                </a:spcBef>
                <a:spcAft>
                  <a:spcPts val="600"/>
                </a:spcAft>
                <a:buFontTx/>
                <a:buNone/>
              </a:pPr>
              <a:t>49</a:t>
            </a:fld>
            <a:endParaRPr lang="en-US" altLang="en-US" sz="1200">
              <a:solidFill>
                <a:schemeClr val="bg2"/>
              </a:solidFill>
            </a:endParaRPr>
          </a:p>
        </p:txBody>
      </p:sp>
      <p:sp>
        <p:nvSpPr>
          <p:cNvPr id="3" name="TextBox 2">
            <a:extLst>
              <a:ext uri="{FF2B5EF4-FFF2-40B4-BE49-F238E27FC236}">
                <a16:creationId xmlns:a16="http://schemas.microsoft.com/office/drawing/2014/main" id="{2E77AF49-9B6F-42C9-82C0-431FC238C21C}"/>
              </a:ext>
            </a:extLst>
          </p:cNvPr>
          <p:cNvSpPr txBox="1"/>
          <p:nvPr/>
        </p:nvSpPr>
        <p:spPr>
          <a:xfrm>
            <a:off x="266700" y="1744663"/>
            <a:ext cx="8610600" cy="2940050"/>
          </a:xfrm>
          <a:prstGeom prst="rect">
            <a:avLst/>
          </a:prstGeom>
          <a:noFill/>
        </p:spPr>
        <p:txBody>
          <a:bodyPr>
            <a:spAutoFit/>
          </a:bodyPr>
          <a:lstStyle/>
          <a:p>
            <a:pPr marL="342900" indent="-342900" eaLnBrk="1" fontAlgn="auto" hangingPunct="1">
              <a:spcBef>
                <a:spcPts val="600"/>
              </a:spcBef>
              <a:spcAft>
                <a:spcPts val="0"/>
              </a:spcAft>
              <a:buFont typeface="Arial" panose="020B0604020202020204" pitchFamily="34" charset="0"/>
              <a:buChar char="•"/>
              <a:defRPr/>
            </a:pPr>
            <a:r>
              <a:rPr lang="en-AU" sz="3000" dirty="0">
                <a:latin typeface="+mj-lt"/>
                <a:cs typeface="Calibri" panose="020F0502020204030204" pitchFamily="34" charset="0"/>
              </a:rPr>
              <a:t>Includes the individual’s values and preferences, in addition to treatment decisions</a:t>
            </a:r>
          </a:p>
          <a:p>
            <a:pPr marL="342900" indent="-342900" eaLnBrk="1" fontAlgn="auto" hangingPunct="1">
              <a:spcBef>
                <a:spcPts val="600"/>
              </a:spcBef>
              <a:spcAft>
                <a:spcPts val="0"/>
              </a:spcAft>
              <a:buFont typeface="Arial" panose="020B0604020202020204" pitchFamily="34" charset="0"/>
              <a:buChar char="•"/>
              <a:defRPr/>
            </a:pPr>
            <a:r>
              <a:rPr lang="en-AU" sz="3000" dirty="0">
                <a:latin typeface="+mj-lt"/>
                <a:cs typeface="Calibri" panose="020F0502020204030204" pitchFamily="34" charset="0"/>
              </a:rPr>
              <a:t>Combines tick box and free text questions </a:t>
            </a:r>
          </a:p>
          <a:p>
            <a:pPr marL="342900" indent="-342900" eaLnBrk="1" fontAlgn="auto" hangingPunct="1">
              <a:spcBef>
                <a:spcPts val="600"/>
              </a:spcBef>
              <a:spcAft>
                <a:spcPts val="0"/>
              </a:spcAft>
              <a:buFont typeface="Arial" panose="020B0604020202020204" pitchFamily="34" charset="0"/>
              <a:buChar char="•"/>
              <a:defRPr/>
            </a:pPr>
            <a:r>
              <a:rPr lang="en-AU" sz="3000" dirty="0">
                <a:latin typeface="+mj-lt"/>
                <a:cs typeface="Calibri" panose="020F0502020204030204" pitchFamily="34" charset="0"/>
              </a:rPr>
              <a:t>More guidance and examples</a:t>
            </a:r>
          </a:p>
          <a:p>
            <a:pPr marL="342900" indent="-342900" eaLnBrk="1" fontAlgn="auto" hangingPunct="1">
              <a:spcBef>
                <a:spcPts val="600"/>
              </a:spcBef>
              <a:spcAft>
                <a:spcPts val="0"/>
              </a:spcAft>
              <a:buFont typeface="Arial" panose="020B0604020202020204" pitchFamily="34" charset="0"/>
              <a:buChar char="•"/>
              <a:defRPr/>
            </a:pPr>
            <a:r>
              <a:rPr lang="en-AU" sz="3000" dirty="0">
                <a:latin typeface="+mj-lt"/>
                <a:cs typeface="Calibri" panose="020F0502020204030204" pitchFamily="34" charset="0"/>
              </a:rPr>
              <a:t>Includes consent to medical research</a:t>
            </a:r>
            <a:endParaRPr lang="en-AU" sz="2000" dirty="0">
              <a:latin typeface="+mj-lt"/>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AU" sz="2000" dirty="0">
              <a:latin typeface="+mj-lt"/>
              <a:cs typeface="Calibri" panose="020F0502020204030204" pitchFamily="34" charset="0"/>
            </a:endParaRPr>
          </a:p>
        </p:txBody>
      </p:sp>
      <p:pic>
        <p:nvPicPr>
          <p:cNvPr id="96261" name="Picture 8">
            <a:extLst>
              <a:ext uri="{FF2B5EF4-FFF2-40B4-BE49-F238E27FC236}">
                <a16:creationId xmlns:a16="http://schemas.microsoft.com/office/drawing/2014/main" id="{4FA5C5F2-7868-01B6-3691-463A18C81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5DFBD3F-C74C-49B7-8965-6DFD0CFAF9C9}"/>
              </a:ext>
            </a:extLst>
          </p:cNvPr>
          <p:cNvSpPr txBox="1"/>
          <p:nvPr/>
        </p:nvSpPr>
        <p:spPr>
          <a:xfrm>
            <a:off x="179388" y="334963"/>
            <a:ext cx="6121400" cy="646112"/>
          </a:xfrm>
          <a:prstGeom prst="rect">
            <a:avLst/>
          </a:prstGeom>
          <a:noFill/>
        </p:spPr>
        <p:txBody>
          <a:bodyPr>
            <a:spAutoFit/>
          </a:bodyPr>
          <a:lstStyle/>
          <a:p>
            <a:pPr eaLnBrk="1" fontAlgn="auto" hangingPunct="1">
              <a:spcBef>
                <a:spcPts val="0"/>
              </a:spcBef>
              <a:spcAft>
                <a:spcPts val="0"/>
              </a:spcAft>
              <a:defRPr/>
            </a:pPr>
            <a:r>
              <a:rPr lang="en-AU" sz="3600" b="1" dirty="0">
                <a:solidFill>
                  <a:schemeClr val="bg1"/>
                </a:solidFill>
                <a:latin typeface="+mj-lt"/>
              </a:rPr>
              <a:t>The revised AHD in WA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01977D8E-8437-B022-8F5A-C0DCD7141E0D}"/>
              </a:ext>
            </a:extLst>
          </p:cNvPr>
          <p:cNvSpPr>
            <a:spLocks noGrp="1" noChangeArrowheads="1"/>
          </p:cNvSpPr>
          <p:nvPr>
            <p:ph type="ctrTitle"/>
          </p:nvPr>
        </p:nvSpPr>
        <p:spPr>
          <a:xfrm>
            <a:off x="720725" y="1619250"/>
            <a:ext cx="7772400" cy="1470025"/>
          </a:xfrm>
        </p:spPr>
        <p:txBody>
          <a:bodyPr/>
          <a:lstStyle/>
          <a:p>
            <a:pPr algn="l" eaLnBrk="1" hangingPunct="1"/>
            <a:r>
              <a:rPr lang="en-AU" altLang="en-US" b="1">
                <a:solidFill>
                  <a:srgbClr val="7030A0"/>
                </a:solidFill>
              </a:rPr>
              <a:t>Introduction to </a:t>
            </a:r>
            <a:br>
              <a:rPr lang="en-AU" altLang="en-US" b="1">
                <a:solidFill>
                  <a:srgbClr val="7030A0"/>
                </a:solidFill>
              </a:rPr>
            </a:br>
            <a:r>
              <a:rPr lang="en-AU" altLang="en-US" b="1">
                <a:solidFill>
                  <a:srgbClr val="7030A0"/>
                </a:solidFill>
              </a:rPr>
              <a:t>advance care planning</a:t>
            </a:r>
          </a:p>
        </p:txBody>
      </p:sp>
      <p:sp>
        <p:nvSpPr>
          <p:cNvPr id="8195" name="Slide Number Placeholder 3">
            <a:extLst>
              <a:ext uri="{FF2B5EF4-FFF2-40B4-BE49-F238E27FC236}">
                <a16:creationId xmlns:a16="http://schemas.microsoft.com/office/drawing/2014/main" id="{81D1DEEC-C327-647D-CDE9-5DB367FA9D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B0F620E-2552-493E-851A-D23558A36F51}" type="slidenum">
              <a:rPr lang="en-AU" altLang="en-US" sz="1200">
                <a:solidFill>
                  <a:schemeClr val="bg2"/>
                </a:solidFill>
              </a:rPr>
              <a:pPr>
                <a:spcBef>
                  <a:spcPct val="0"/>
                </a:spcBef>
                <a:buFontTx/>
                <a:buNone/>
              </a:pPr>
              <a:t>5</a:t>
            </a:fld>
            <a:endParaRPr lang="en-AU" altLang="en-US" sz="1200">
              <a:solidFill>
                <a:schemeClr val="bg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a:extLst>
              <a:ext uri="{FF2B5EF4-FFF2-40B4-BE49-F238E27FC236}">
                <a16:creationId xmlns:a16="http://schemas.microsoft.com/office/drawing/2014/main" id="{B06A2058-E92B-FD3E-2E12-C14A36735EA7}"/>
              </a:ext>
            </a:extLst>
          </p:cNvPr>
          <p:cNvSpPr>
            <a:spLocks noGrp="1" noChangeArrowheads="1"/>
          </p:cNvSpPr>
          <p:nvPr>
            <p:ph type="sldNum" sz="quarter" idx="12"/>
          </p:nvPr>
        </p:nvSpPr>
        <p:spPr bwMode="auto">
          <a:xfrm>
            <a:off x="64579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ts val="600"/>
              </a:spcAft>
              <a:buFontTx/>
              <a:buNone/>
            </a:pPr>
            <a:fld id="{783F4B6F-3736-4983-B099-80F9E4D05A63}" type="slidenum">
              <a:rPr lang="en-US" altLang="en-US" sz="1200">
                <a:solidFill>
                  <a:schemeClr val="bg2"/>
                </a:solidFill>
              </a:rPr>
              <a:pPr>
                <a:spcBef>
                  <a:spcPct val="0"/>
                </a:spcBef>
                <a:spcAft>
                  <a:spcPts val="600"/>
                </a:spcAft>
                <a:buFontTx/>
                <a:buNone/>
              </a:pPr>
              <a:t>50</a:t>
            </a:fld>
            <a:endParaRPr lang="en-US" altLang="en-US" sz="1200">
              <a:solidFill>
                <a:schemeClr val="bg2"/>
              </a:solidFill>
            </a:endParaRPr>
          </a:p>
        </p:txBody>
      </p:sp>
      <p:sp>
        <p:nvSpPr>
          <p:cNvPr id="97283" name="Title 1">
            <a:extLst>
              <a:ext uri="{FF2B5EF4-FFF2-40B4-BE49-F238E27FC236}">
                <a16:creationId xmlns:a16="http://schemas.microsoft.com/office/drawing/2014/main" id="{3A29909B-6623-9EDF-16A4-82DD293C1B04}"/>
              </a:ext>
            </a:extLst>
          </p:cNvPr>
          <p:cNvSpPr txBox="1">
            <a:spLocks noChangeArrowheads="1"/>
          </p:cNvSpPr>
          <p:nvPr/>
        </p:nvSpPr>
        <p:spPr bwMode="auto">
          <a:xfrm>
            <a:off x="179388" y="1235075"/>
            <a:ext cx="89884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a:solidFill>
                  <a:srgbClr val="5A2476"/>
                </a:solidFill>
                <a:cs typeface="Calibri" panose="020F0502020204030204" pitchFamily="34" charset="0"/>
              </a:rPr>
              <a:t>What are the </a:t>
            </a:r>
            <a:r>
              <a:rPr lang="en-US" altLang="en-US" u="sng">
                <a:solidFill>
                  <a:srgbClr val="5A2476"/>
                </a:solidFill>
                <a:cs typeface="Calibri" panose="020F0502020204030204" pitchFamily="34" charset="0"/>
              </a:rPr>
              <a:t>benefits</a:t>
            </a:r>
            <a:r>
              <a:rPr lang="en-US" altLang="en-US">
                <a:solidFill>
                  <a:srgbClr val="5A2476"/>
                </a:solidFill>
                <a:cs typeface="Calibri" panose="020F0502020204030204" pitchFamily="34" charset="0"/>
              </a:rPr>
              <a:t> of these changes?</a:t>
            </a:r>
          </a:p>
        </p:txBody>
      </p:sp>
      <p:sp>
        <p:nvSpPr>
          <p:cNvPr id="8" name="TextBox 7">
            <a:extLst>
              <a:ext uri="{FF2B5EF4-FFF2-40B4-BE49-F238E27FC236}">
                <a16:creationId xmlns:a16="http://schemas.microsoft.com/office/drawing/2014/main" id="{38D9781B-2D06-4F88-AEC8-3D01239A256A}"/>
              </a:ext>
            </a:extLst>
          </p:cNvPr>
          <p:cNvSpPr txBox="1"/>
          <p:nvPr/>
        </p:nvSpPr>
        <p:spPr>
          <a:xfrm>
            <a:off x="176213" y="1698625"/>
            <a:ext cx="8769350" cy="5076825"/>
          </a:xfrm>
          <a:prstGeom prst="rect">
            <a:avLst/>
          </a:prstGeom>
          <a:noFill/>
        </p:spPr>
        <p:txBody>
          <a:bodyPr>
            <a:spAutoFit/>
          </a:bodyPr>
          <a:lstStyle/>
          <a:p>
            <a:pPr marL="342900" indent="-342900" eaLnBrk="1" fontAlgn="auto" hangingPunct="1">
              <a:spcBef>
                <a:spcPts val="0"/>
              </a:spcBef>
              <a:spcAft>
                <a:spcPts val="0"/>
              </a:spcAft>
              <a:buFont typeface="Arial" panose="020B0604020202020204" pitchFamily="34" charset="0"/>
              <a:buChar char="•"/>
              <a:defRPr/>
            </a:pPr>
            <a:endParaRPr lang="en-AU" dirty="0">
              <a:latin typeface="+mj-lt"/>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AU" sz="3000" dirty="0">
                <a:latin typeface="+mj-lt"/>
                <a:cs typeface="Calibri" panose="020F0502020204030204" pitchFamily="34" charset="0"/>
              </a:rPr>
              <a:t>Easier to understand and complete</a:t>
            </a:r>
          </a:p>
          <a:p>
            <a:pPr marL="342900" indent="-342900" eaLnBrk="1" fontAlgn="auto" hangingPunct="1">
              <a:spcBef>
                <a:spcPts val="0"/>
              </a:spcBef>
              <a:spcAft>
                <a:spcPts val="0"/>
              </a:spcAft>
              <a:buFont typeface="Arial" panose="020B0604020202020204" pitchFamily="34" charset="0"/>
              <a:buChar char="•"/>
              <a:defRPr/>
            </a:pPr>
            <a:r>
              <a:rPr lang="en-AU" sz="3000" dirty="0">
                <a:latin typeface="+mn-lt"/>
                <a:cs typeface="Calibri" panose="020F0502020204030204" pitchFamily="34" charset="0"/>
              </a:rPr>
              <a:t>Guides the process for all involved</a:t>
            </a:r>
          </a:p>
          <a:p>
            <a:pPr marL="342900" indent="-342900" eaLnBrk="1" fontAlgn="auto" hangingPunct="1">
              <a:spcBef>
                <a:spcPts val="0"/>
              </a:spcBef>
              <a:spcAft>
                <a:spcPts val="0"/>
              </a:spcAft>
              <a:buFont typeface="Arial" panose="020B0604020202020204" pitchFamily="34" charset="0"/>
              <a:buChar char="•"/>
              <a:defRPr/>
            </a:pPr>
            <a:r>
              <a:rPr lang="en-AU" sz="3000" dirty="0">
                <a:latin typeface="+mj-lt"/>
                <a:cs typeface="Calibri" panose="020F0502020204030204" pitchFamily="34" charset="0"/>
              </a:rPr>
              <a:t>Informs health professionals about the person’s values and preferences</a:t>
            </a:r>
          </a:p>
          <a:p>
            <a:pPr marL="342900" indent="-342900" eaLnBrk="1" fontAlgn="auto" hangingPunct="1">
              <a:spcBef>
                <a:spcPts val="0"/>
              </a:spcBef>
              <a:spcAft>
                <a:spcPts val="0"/>
              </a:spcAft>
              <a:buFont typeface="Arial" panose="020B0604020202020204" pitchFamily="34" charset="0"/>
              <a:buChar char="•"/>
              <a:defRPr/>
            </a:pPr>
            <a:r>
              <a:rPr lang="en-AU" sz="3000" dirty="0">
                <a:latin typeface="+mj-lt"/>
                <a:cs typeface="Calibri" panose="020F0502020204030204" pitchFamily="34" charset="0"/>
              </a:rPr>
              <a:t>Greater focus on person-centred care</a:t>
            </a:r>
          </a:p>
          <a:p>
            <a:pPr marL="342900" indent="-342900" eaLnBrk="1" fontAlgn="auto" hangingPunct="1">
              <a:spcBef>
                <a:spcPts val="0"/>
              </a:spcBef>
              <a:spcAft>
                <a:spcPts val="0"/>
              </a:spcAft>
              <a:buFont typeface="Arial" panose="020B0604020202020204" pitchFamily="34" charset="0"/>
              <a:buChar char="•"/>
              <a:defRPr/>
            </a:pPr>
            <a:r>
              <a:rPr lang="en-AU" sz="3000" dirty="0">
                <a:latin typeface="+mj-lt"/>
                <a:cs typeface="Calibri" panose="020F0502020204030204" pitchFamily="34" charset="0"/>
              </a:rPr>
              <a:t>Support goals of care and shared decision making</a:t>
            </a:r>
          </a:p>
          <a:p>
            <a:pPr marL="342900" indent="-342900" eaLnBrk="1" fontAlgn="auto" hangingPunct="1">
              <a:spcBef>
                <a:spcPts val="0"/>
              </a:spcBef>
              <a:spcAft>
                <a:spcPts val="0"/>
              </a:spcAft>
              <a:buFont typeface="Arial" panose="020B0604020202020204" pitchFamily="34" charset="0"/>
              <a:buChar char="•"/>
              <a:defRPr/>
            </a:pPr>
            <a:r>
              <a:rPr lang="en-AU" sz="3000" dirty="0">
                <a:latin typeface="+mj-lt"/>
                <a:cs typeface="Calibri" panose="020F0502020204030204" pitchFamily="34" charset="0"/>
              </a:rPr>
              <a:t>Supports evaluation of person-centred decision-making (as per NSQHSS)</a:t>
            </a:r>
          </a:p>
          <a:p>
            <a:pPr marL="342900" indent="-342900" eaLnBrk="1" fontAlgn="auto" hangingPunct="1">
              <a:spcBef>
                <a:spcPts val="0"/>
              </a:spcBef>
              <a:spcAft>
                <a:spcPts val="0"/>
              </a:spcAft>
              <a:buFont typeface="Arial" panose="020B0604020202020204" pitchFamily="34" charset="0"/>
              <a:buChar char="•"/>
              <a:defRPr/>
            </a:pPr>
            <a:endParaRPr lang="en-AU" dirty="0">
              <a:latin typeface="+mj-lt"/>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AU" dirty="0">
              <a:latin typeface="+mj-lt"/>
              <a:cs typeface="Calibri" panose="020F0502020204030204" pitchFamily="34" charset="0"/>
            </a:endParaRPr>
          </a:p>
        </p:txBody>
      </p:sp>
      <p:pic>
        <p:nvPicPr>
          <p:cNvPr id="97285" name="Picture 8">
            <a:extLst>
              <a:ext uri="{FF2B5EF4-FFF2-40B4-BE49-F238E27FC236}">
                <a16:creationId xmlns:a16="http://schemas.microsoft.com/office/drawing/2014/main" id="{DF1FBBE8-6D6D-9215-77DB-FC729FBDB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A4811C8-483B-407F-8CA0-B6BA2AB2CABB}"/>
              </a:ext>
            </a:extLst>
          </p:cNvPr>
          <p:cNvSpPr txBox="1"/>
          <p:nvPr/>
        </p:nvSpPr>
        <p:spPr>
          <a:xfrm>
            <a:off x="179388" y="334963"/>
            <a:ext cx="6121400" cy="646112"/>
          </a:xfrm>
          <a:prstGeom prst="rect">
            <a:avLst/>
          </a:prstGeom>
          <a:noFill/>
        </p:spPr>
        <p:txBody>
          <a:bodyPr>
            <a:spAutoFit/>
          </a:bodyPr>
          <a:lstStyle/>
          <a:p>
            <a:pPr eaLnBrk="1" fontAlgn="auto" hangingPunct="1">
              <a:spcBef>
                <a:spcPts val="0"/>
              </a:spcBef>
              <a:spcAft>
                <a:spcPts val="0"/>
              </a:spcAft>
              <a:defRPr/>
            </a:pPr>
            <a:r>
              <a:rPr lang="en-AU" sz="3600" b="1" dirty="0">
                <a:solidFill>
                  <a:schemeClr val="bg1"/>
                </a:solidFill>
                <a:latin typeface="+mj-lt"/>
              </a:rPr>
              <a:t>The revised AHD in WA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5BD9B-377B-45CD-BE5C-3F0BB41D649D}"/>
              </a:ext>
            </a:extLst>
          </p:cNvPr>
          <p:cNvSpPr>
            <a:spLocks noGrp="1"/>
          </p:cNvSpPr>
          <p:nvPr>
            <p:ph idx="1"/>
          </p:nvPr>
        </p:nvSpPr>
        <p:spPr>
          <a:xfrm>
            <a:off x="266700" y="1782763"/>
            <a:ext cx="8229600" cy="4525962"/>
          </a:xfrm>
        </p:spPr>
        <p:txBody>
          <a:bodyPr rtlCol="0">
            <a:normAutofit fontScale="92500" lnSpcReduction="10000"/>
          </a:bodyPr>
          <a:lstStyle/>
          <a:p>
            <a:pPr eaLnBrk="1" fontAlgn="auto" hangingPunct="1">
              <a:spcAft>
                <a:spcPts val="0"/>
              </a:spcAft>
              <a:defRPr/>
            </a:pPr>
            <a:r>
              <a:rPr lang="en-AU" dirty="0"/>
              <a:t>Request voluntary assisted dying (VAD)</a:t>
            </a:r>
          </a:p>
          <a:p>
            <a:pPr eaLnBrk="1" fontAlgn="auto" hangingPunct="1">
              <a:spcAft>
                <a:spcPts val="0"/>
              </a:spcAft>
              <a:defRPr/>
            </a:pPr>
            <a:r>
              <a:rPr lang="en-AU" dirty="0"/>
              <a:t>Request or authorise a health professional to take active steps to unnaturally end life</a:t>
            </a:r>
          </a:p>
          <a:p>
            <a:pPr eaLnBrk="1" fontAlgn="auto" hangingPunct="1">
              <a:spcAft>
                <a:spcPts val="0"/>
              </a:spcAft>
              <a:defRPr/>
            </a:pPr>
            <a:r>
              <a:rPr lang="en-AU" dirty="0"/>
              <a:t>Request specific interventions that are not clinically indicated</a:t>
            </a:r>
          </a:p>
          <a:p>
            <a:pPr eaLnBrk="1" fontAlgn="auto" hangingPunct="1">
              <a:spcAft>
                <a:spcPts val="0"/>
              </a:spcAft>
              <a:defRPr/>
            </a:pPr>
            <a:r>
              <a:rPr lang="en-AU" dirty="0"/>
              <a:t>Request treatment which is considered to be medically futile</a:t>
            </a:r>
          </a:p>
          <a:p>
            <a:pPr eaLnBrk="1" fontAlgn="auto" hangingPunct="1">
              <a:spcAft>
                <a:spcPts val="0"/>
              </a:spcAft>
              <a:defRPr/>
            </a:pPr>
            <a:r>
              <a:rPr lang="en-AU" dirty="0"/>
              <a:t>Record wishes about organ and tissue donation</a:t>
            </a:r>
          </a:p>
        </p:txBody>
      </p:sp>
      <p:sp>
        <p:nvSpPr>
          <p:cNvPr id="99331" name="Slide Number Placeholder 3">
            <a:extLst>
              <a:ext uri="{FF2B5EF4-FFF2-40B4-BE49-F238E27FC236}">
                <a16:creationId xmlns:a16="http://schemas.microsoft.com/office/drawing/2014/main" id="{05412543-1EA2-8FF8-05EB-E55E701BD0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EBC5C7A-FC4D-4187-8C06-7FDBF2682BE6}" type="slidenum">
              <a:rPr lang="en-AU" altLang="en-US" sz="1200">
                <a:solidFill>
                  <a:schemeClr val="bg2"/>
                </a:solidFill>
              </a:rPr>
              <a:pPr>
                <a:spcBef>
                  <a:spcPct val="0"/>
                </a:spcBef>
                <a:buFontTx/>
                <a:buNone/>
              </a:pPr>
              <a:t>51</a:t>
            </a:fld>
            <a:endParaRPr lang="en-AU" altLang="en-US" sz="1200">
              <a:solidFill>
                <a:schemeClr val="bg2"/>
              </a:solidFill>
            </a:endParaRPr>
          </a:p>
        </p:txBody>
      </p:sp>
      <p:pic>
        <p:nvPicPr>
          <p:cNvPr id="99332" name="Picture 5">
            <a:extLst>
              <a:ext uri="{FF2B5EF4-FFF2-40B4-BE49-F238E27FC236}">
                <a16:creationId xmlns:a16="http://schemas.microsoft.com/office/drawing/2014/main" id="{79CD82E1-4DF9-48CB-0C04-011F419CA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Box 6">
            <a:extLst>
              <a:ext uri="{FF2B5EF4-FFF2-40B4-BE49-F238E27FC236}">
                <a16:creationId xmlns:a16="http://schemas.microsoft.com/office/drawing/2014/main" id="{99150866-FA6C-B584-2377-11D88149E728}"/>
              </a:ext>
            </a:extLst>
          </p:cNvPr>
          <p:cNvSpPr txBox="1">
            <a:spLocks noChangeArrowheads="1"/>
          </p:cNvSpPr>
          <p:nvPr/>
        </p:nvSpPr>
        <p:spPr bwMode="auto">
          <a:xfrm>
            <a:off x="179388" y="334963"/>
            <a:ext cx="612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The revised AHD in WA</a:t>
            </a:r>
          </a:p>
        </p:txBody>
      </p:sp>
      <p:sp>
        <p:nvSpPr>
          <p:cNvPr id="99334" name="Title 6">
            <a:extLst>
              <a:ext uri="{FF2B5EF4-FFF2-40B4-BE49-F238E27FC236}">
                <a16:creationId xmlns:a16="http://schemas.microsoft.com/office/drawing/2014/main" id="{3288F76B-634D-58B9-416C-A71D11BAF322}"/>
              </a:ext>
            </a:extLst>
          </p:cNvPr>
          <p:cNvSpPr>
            <a:spLocks noGrp="1" noChangeArrowheads="1"/>
          </p:cNvSpPr>
          <p:nvPr>
            <p:ph type="title"/>
          </p:nvPr>
        </p:nvSpPr>
        <p:spPr>
          <a:xfrm>
            <a:off x="266700" y="836613"/>
            <a:ext cx="8229600" cy="1143000"/>
          </a:xfrm>
        </p:spPr>
        <p:txBody>
          <a:bodyPr/>
          <a:lstStyle/>
          <a:p>
            <a:pPr algn="l" eaLnBrk="1" hangingPunct="1"/>
            <a:r>
              <a:rPr lang="en-AU" altLang="en-US" sz="3200">
                <a:solidFill>
                  <a:srgbClr val="7030A0"/>
                </a:solidFill>
              </a:rPr>
              <a:t>An AHD cannot be used to: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a:extLst>
              <a:ext uri="{FF2B5EF4-FFF2-40B4-BE49-F238E27FC236}">
                <a16:creationId xmlns:a16="http://schemas.microsoft.com/office/drawing/2014/main" id="{F097A588-F1C5-0511-DEF7-50B6CE01BEA3}"/>
              </a:ext>
            </a:extLst>
          </p:cNvPr>
          <p:cNvSpPr>
            <a:spLocks noGrp="1" noChangeArrowheads="1"/>
          </p:cNvSpPr>
          <p:nvPr>
            <p:ph idx="1"/>
          </p:nvPr>
        </p:nvSpPr>
        <p:spPr>
          <a:xfrm>
            <a:off x="266700" y="1855788"/>
            <a:ext cx="7786688" cy="4525962"/>
          </a:xfrm>
        </p:spPr>
        <p:txBody>
          <a:bodyPr/>
          <a:lstStyle/>
          <a:p>
            <a:pPr eaLnBrk="1" hangingPunct="1"/>
            <a:r>
              <a:rPr lang="en-AU" altLang="en-US"/>
              <a:t>An AHD would come into effect only if:</a:t>
            </a:r>
          </a:p>
          <a:p>
            <a:pPr lvl="1" eaLnBrk="1" hangingPunct="1"/>
            <a:r>
              <a:rPr lang="en-AU" altLang="en-US" sz="3000"/>
              <a:t>it applied to the treatment the person required AND </a:t>
            </a:r>
          </a:p>
          <a:p>
            <a:pPr lvl="1" eaLnBrk="1" hangingPunct="1"/>
            <a:r>
              <a:rPr lang="en-AU" altLang="en-US" sz="3000"/>
              <a:t>the person was unable to make reasoned judgements about a treatment decision at the time that the treatment was required. </a:t>
            </a:r>
          </a:p>
        </p:txBody>
      </p:sp>
      <p:sp>
        <p:nvSpPr>
          <p:cNvPr id="101379" name="Slide Number Placeholder 3">
            <a:extLst>
              <a:ext uri="{FF2B5EF4-FFF2-40B4-BE49-F238E27FC236}">
                <a16:creationId xmlns:a16="http://schemas.microsoft.com/office/drawing/2014/main" id="{9F7695D0-3D7B-93A7-E87E-0616F931E6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6E9B906-E116-4F7C-BA13-ED4F3706C5ED}" type="slidenum">
              <a:rPr lang="en-AU" altLang="en-US" sz="1200">
                <a:solidFill>
                  <a:schemeClr val="bg2"/>
                </a:solidFill>
              </a:rPr>
              <a:pPr>
                <a:spcBef>
                  <a:spcPct val="0"/>
                </a:spcBef>
                <a:buFontTx/>
                <a:buNone/>
              </a:pPr>
              <a:t>52</a:t>
            </a:fld>
            <a:endParaRPr lang="en-AU" altLang="en-US" sz="1200">
              <a:solidFill>
                <a:schemeClr val="bg2"/>
              </a:solidFill>
            </a:endParaRPr>
          </a:p>
        </p:txBody>
      </p:sp>
      <p:pic>
        <p:nvPicPr>
          <p:cNvPr id="101380" name="Picture 5">
            <a:extLst>
              <a:ext uri="{FF2B5EF4-FFF2-40B4-BE49-F238E27FC236}">
                <a16:creationId xmlns:a16="http://schemas.microsoft.com/office/drawing/2014/main" id="{7DB78C91-38DC-A40E-77BE-E724DDBCF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6">
            <a:extLst>
              <a:ext uri="{FF2B5EF4-FFF2-40B4-BE49-F238E27FC236}">
                <a16:creationId xmlns:a16="http://schemas.microsoft.com/office/drawing/2014/main" id="{3ABE3C20-E010-FD09-DCFD-38A92526A8F2}"/>
              </a:ext>
            </a:extLst>
          </p:cNvPr>
          <p:cNvSpPr txBox="1">
            <a:spLocks noChangeArrowheads="1"/>
          </p:cNvSpPr>
          <p:nvPr/>
        </p:nvSpPr>
        <p:spPr bwMode="auto">
          <a:xfrm>
            <a:off x="179388" y="334963"/>
            <a:ext cx="612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The revised AHD in WA</a:t>
            </a:r>
          </a:p>
        </p:txBody>
      </p:sp>
      <p:sp>
        <p:nvSpPr>
          <p:cNvPr id="101382" name="Title 6">
            <a:extLst>
              <a:ext uri="{FF2B5EF4-FFF2-40B4-BE49-F238E27FC236}">
                <a16:creationId xmlns:a16="http://schemas.microsoft.com/office/drawing/2014/main" id="{0AA165A1-A9F1-F831-F14B-F8F683390FBA}"/>
              </a:ext>
            </a:extLst>
          </p:cNvPr>
          <p:cNvSpPr>
            <a:spLocks noGrp="1" noChangeArrowheads="1"/>
          </p:cNvSpPr>
          <p:nvPr>
            <p:ph type="title"/>
          </p:nvPr>
        </p:nvSpPr>
        <p:spPr>
          <a:xfrm>
            <a:off x="266700" y="917575"/>
            <a:ext cx="8229600" cy="1143000"/>
          </a:xfrm>
        </p:spPr>
        <p:txBody>
          <a:bodyPr/>
          <a:lstStyle/>
          <a:p>
            <a:pPr algn="l" eaLnBrk="1" hangingPunct="1"/>
            <a:r>
              <a:rPr lang="en-AU" altLang="en-US" sz="3200">
                <a:solidFill>
                  <a:srgbClr val="7030A0"/>
                </a:solidFill>
              </a:rPr>
              <a:t>When should an AHD be enacted?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15605-DBDE-B5F4-F3A0-0FB3D4A77A04}"/>
              </a:ext>
            </a:extLst>
          </p:cNvPr>
          <p:cNvPicPr>
            <a:picLocks noChangeAspect="1"/>
          </p:cNvPicPr>
          <p:nvPr/>
        </p:nvPicPr>
        <p:blipFill>
          <a:blip r:embed="rId3"/>
          <a:stretch>
            <a:fillRect/>
          </a:stretch>
        </p:blipFill>
        <p:spPr>
          <a:xfrm>
            <a:off x="4123350" y="1717675"/>
            <a:ext cx="4844066" cy="3886200"/>
          </a:xfrm>
          <a:prstGeom prst="rect">
            <a:avLst/>
          </a:prstGeom>
        </p:spPr>
      </p:pic>
      <p:sp>
        <p:nvSpPr>
          <p:cNvPr id="103426" name="Content Placeholder 2">
            <a:extLst>
              <a:ext uri="{FF2B5EF4-FFF2-40B4-BE49-F238E27FC236}">
                <a16:creationId xmlns:a16="http://schemas.microsoft.com/office/drawing/2014/main" id="{0849438F-DFE6-2EA8-584B-76FABC4F8C8C}"/>
              </a:ext>
            </a:extLst>
          </p:cNvPr>
          <p:cNvSpPr>
            <a:spLocks noGrp="1" noChangeArrowheads="1"/>
          </p:cNvSpPr>
          <p:nvPr>
            <p:ph idx="1"/>
          </p:nvPr>
        </p:nvSpPr>
        <p:spPr>
          <a:xfrm>
            <a:off x="266700" y="1927225"/>
            <a:ext cx="4052888" cy="4525963"/>
          </a:xfrm>
        </p:spPr>
        <p:txBody>
          <a:bodyPr/>
          <a:lstStyle/>
          <a:p>
            <a:pPr eaLnBrk="1" hangingPunct="1"/>
            <a:r>
              <a:rPr lang="en-AU" altLang="en-US" sz="3000"/>
              <a:t>To be completed and signed by a competent adult about themselves</a:t>
            </a:r>
          </a:p>
          <a:p>
            <a:pPr eaLnBrk="1" hangingPunct="1"/>
            <a:r>
              <a:rPr lang="en-AU" altLang="en-US" sz="3000"/>
              <a:t>Must contain at least one treatment decision in Part 4</a:t>
            </a:r>
          </a:p>
          <a:p>
            <a:pPr eaLnBrk="1" hangingPunct="1"/>
            <a:r>
              <a:rPr lang="en-AU" altLang="en-US" sz="3000"/>
              <a:t>Needs to be signed and witnessed.</a:t>
            </a:r>
          </a:p>
        </p:txBody>
      </p:sp>
      <p:sp>
        <p:nvSpPr>
          <p:cNvPr id="103427" name="Slide Number Placeholder 3">
            <a:extLst>
              <a:ext uri="{FF2B5EF4-FFF2-40B4-BE49-F238E27FC236}">
                <a16:creationId xmlns:a16="http://schemas.microsoft.com/office/drawing/2014/main" id="{44BF8EE3-EB71-67C7-E2EC-432DF92992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A8A59FD-440F-40E5-9E59-5B4F13F3FCF2}" type="slidenum">
              <a:rPr lang="en-AU" altLang="en-US" sz="1200">
                <a:solidFill>
                  <a:schemeClr val="bg2"/>
                </a:solidFill>
              </a:rPr>
              <a:pPr>
                <a:spcBef>
                  <a:spcPct val="0"/>
                </a:spcBef>
                <a:buFontTx/>
                <a:buNone/>
              </a:pPr>
              <a:t>53</a:t>
            </a:fld>
            <a:endParaRPr lang="en-AU" altLang="en-US" sz="1200">
              <a:solidFill>
                <a:schemeClr val="bg2"/>
              </a:solidFill>
            </a:endParaRPr>
          </a:p>
        </p:txBody>
      </p:sp>
      <p:pic>
        <p:nvPicPr>
          <p:cNvPr id="103428" name="Picture 5">
            <a:extLst>
              <a:ext uri="{FF2B5EF4-FFF2-40B4-BE49-F238E27FC236}">
                <a16:creationId xmlns:a16="http://schemas.microsoft.com/office/drawing/2014/main" id="{9D4B59D8-DEB5-F786-2717-CF5D2611B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700"/>
            <a:ext cx="7019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Box 6">
            <a:extLst>
              <a:ext uri="{FF2B5EF4-FFF2-40B4-BE49-F238E27FC236}">
                <a16:creationId xmlns:a16="http://schemas.microsoft.com/office/drawing/2014/main" id="{7446A29E-F453-1363-5B96-07D111491936}"/>
              </a:ext>
            </a:extLst>
          </p:cNvPr>
          <p:cNvSpPr txBox="1">
            <a:spLocks noChangeArrowheads="1"/>
          </p:cNvSpPr>
          <p:nvPr/>
        </p:nvSpPr>
        <p:spPr bwMode="auto">
          <a:xfrm>
            <a:off x="179388" y="334963"/>
            <a:ext cx="612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The revised AHD in WA</a:t>
            </a:r>
          </a:p>
        </p:txBody>
      </p:sp>
      <p:sp>
        <p:nvSpPr>
          <p:cNvPr id="103430" name="Title 6">
            <a:extLst>
              <a:ext uri="{FF2B5EF4-FFF2-40B4-BE49-F238E27FC236}">
                <a16:creationId xmlns:a16="http://schemas.microsoft.com/office/drawing/2014/main" id="{B99B9E2C-AB1F-A96E-F776-49AE645A2279}"/>
              </a:ext>
            </a:extLst>
          </p:cNvPr>
          <p:cNvSpPr>
            <a:spLocks noGrp="1" noChangeArrowheads="1"/>
          </p:cNvSpPr>
          <p:nvPr>
            <p:ph type="title"/>
          </p:nvPr>
        </p:nvSpPr>
        <p:spPr>
          <a:xfrm>
            <a:off x="266700" y="917575"/>
            <a:ext cx="8229600" cy="1143000"/>
          </a:xfrm>
        </p:spPr>
        <p:txBody>
          <a:bodyPr/>
          <a:lstStyle/>
          <a:p>
            <a:pPr algn="l" eaLnBrk="1" hangingPunct="1"/>
            <a:r>
              <a:rPr lang="en-AU" altLang="en-US" sz="3200">
                <a:solidFill>
                  <a:srgbClr val="7030A0"/>
                </a:solidFill>
              </a:rPr>
              <a:t>Requirements for a valid AHD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B6BB8201-6553-050D-C308-3733E143CB41}"/>
              </a:ext>
            </a:extLst>
          </p:cNvPr>
          <p:cNvSpPr>
            <a:spLocks noGrp="1" noChangeArrowheads="1"/>
          </p:cNvSpPr>
          <p:nvPr>
            <p:ph type="title"/>
          </p:nvPr>
        </p:nvSpPr>
        <p:spPr>
          <a:xfrm>
            <a:off x="266700" y="735013"/>
            <a:ext cx="8469313" cy="1325562"/>
          </a:xfrm>
        </p:spPr>
        <p:txBody>
          <a:bodyPr/>
          <a:lstStyle/>
          <a:p>
            <a:pPr algn="l" eaLnBrk="1" hangingPunct="1"/>
            <a:r>
              <a:rPr lang="en-AU" altLang="en-US" sz="3000">
                <a:solidFill>
                  <a:srgbClr val="5A2476"/>
                </a:solidFill>
                <a:cs typeface="Calibri" panose="020F0502020204030204" pitchFamily="34" charset="0"/>
              </a:rPr>
              <a:t>What is a health professional’s role with AHDs?</a:t>
            </a:r>
          </a:p>
        </p:txBody>
      </p:sp>
      <p:sp>
        <p:nvSpPr>
          <p:cNvPr id="105475" name="Slide Number Placeholder 3">
            <a:extLst>
              <a:ext uri="{FF2B5EF4-FFF2-40B4-BE49-F238E27FC236}">
                <a16:creationId xmlns:a16="http://schemas.microsoft.com/office/drawing/2014/main" id="{1E116676-CEB3-365D-9A00-834D1DF2B4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0CEBBF5-3E6B-40B9-B5D7-059D8228DA3A}" type="slidenum">
              <a:rPr lang="en-AU" altLang="en-US" sz="1200">
                <a:solidFill>
                  <a:schemeClr val="bg2"/>
                </a:solidFill>
              </a:rPr>
              <a:pPr>
                <a:spcBef>
                  <a:spcPct val="0"/>
                </a:spcBef>
                <a:buFontTx/>
                <a:buNone/>
              </a:pPr>
              <a:t>54</a:t>
            </a:fld>
            <a:endParaRPr lang="en-AU" altLang="en-US" sz="1200">
              <a:solidFill>
                <a:schemeClr val="bg2"/>
              </a:solidFill>
            </a:endParaRPr>
          </a:p>
        </p:txBody>
      </p:sp>
      <p:pic>
        <p:nvPicPr>
          <p:cNvPr id="105476" name="Picture 8">
            <a:extLst>
              <a:ext uri="{FF2B5EF4-FFF2-40B4-BE49-F238E27FC236}">
                <a16:creationId xmlns:a16="http://schemas.microsoft.com/office/drawing/2014/main" id="{1F184D1C-0D67-C282-F8CF-C2299D1C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199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9">
            <a:extLst>
              <a:ext uri="{FF2B5EF4-FFF2-40B4-BE49-F238E27FC236}">
                <a16:creationId xmlns:a16="http://schemas.microsoft.com/office/drawing/2014/main" id="{65D0FA53-A88B-A9AE-C05E-D7DE002516A6}"/>
              </a:ext>
            </a:extLst>
          </p:cNvPr>
          <p:cNvSpPr txBox="1">
            <a:spLocks noChangeArrowheads="1"/>
          </p:cNvSpPr>
          <p:nvPr/>
        </p:nvSpPr>
        <p:spPr bwMode="auto">
          <a:xfrm>
            <a:off x="179388" y="88900"/>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The revised AHD in WA</a:t>
            </a:r>
          </a:p>
        </p:txBody>
      </p:sp>
      <p:sp>
        <p:nvSpPr>
          <p:cNvPr id="7" name="Content Placeholder 2">
            <a:extLst>
              <a:ext uri="{FF2B5EF4-FFF2-40B4-BE49-F238E27FC236}">
                <a16:creationId xmlns:a16="http://schemas.microsoft.com/office/drawing/2014/main" id="{64FAFE23-1BF2-4420-90DB-810686464A11}"/>
              </a:ext>
            </a:extLst>
          </p:cNvPr>
          <p:cNvSpPr>
            <a:spLocks noGrp="1"/>
          </p:cNvSpPr>
          <p:nvPr>
            <p:ph idx="1"/>
          </p:nvPr>
        </p:nvSpPr>
        <p:spPr>
          <a:xfrm>
            <a:off x="266700" y="1773238"/>
            <a:ext cx="8121650" cy="4608512"/>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en-AU" sz="3300" b="1" dirty="0">
                <a:solidFill>
                  <a:schemeClr val="tx1">
                    <a:lumMod val="50000"/>
                    <a:lumOff val="50000"/>
                  </a:schemeClr>
                </a:solidFill>
                <a:latin typeface="+mj-lt"/>
                <a:cs typeface="Calibri" panose="020F0502020204030204" pitchFamily="34" charset="0"/>
              </a:rPr>
              <a:t>Locating the person’s AHD </a:t>
            </a:r>
          </a:p>
          <a:p>
            <a:pPr marL="0" indent="0" eaLnBrk="1" fontAlgn="auto" hangingPunct="1">
              <a:spcAft>
                <a:spcPts val="0"/>
              </a:spcAft>
              <a:buFont typeface="Arial" panose="020B0604020202020204" pitchFamily="34" charset="0"/>
              <a:buNone/>
              <a:defRPr/>
            </a:pPr>
            <a:r>
              <a:rPr lang="en-AU" dirty="0">
                <a:solidFill>
                  <a:srgbClr val="7030A0"/>
                </a:solidFill>
                <a:latin typeface="+mj-lt"/>
                <a:cs typeface="Calibri" panose="020F0502020204030204" pitchFamily="34" charset="0"/>
              </a:rPr>
              <a:t>Ask about AHDs as early as possible </a:t>
            </a:r>
          </a:p>
          <a:p>
            <a:pPr marL="285750" indent="-285750" eaLnBrk="1" fontAlgn="auto" hangingPunct="1">
              <a:spcBef>
                <a:spcPts val="140"/>
              </a:spcBef>
              <a:spcAft>
                <a:spcPts val="0"/>
              </a:spcAft>
              <a:defRPr/>
            </a:pPr>
            <a:r>
              <a:rPr lang="en-AU" dirty="0">
                <a:solidFill>
                  <a:prstClr val="black"/>
                </a:solidFill>
                <a:latin typeface="+mj-lt"/>
              </a:rPr>
              <a:t>Ask patient and/or their family/carer and/or GP</a:t>
            </a:r>
          </a:p>
          <a:p>
            <a:pPr marL="285750" indent="-285750" eaLnBrk="1" fontAlgn="auto" hangingPunct="1">
              <a:spcBef>
                <a:spcPts val="140"/>
              </a:spcBef>
              <a:spcAft>
                <a:spcPts val="0"/>
              </a:spcAft>
              <a:defRPr/>
            </a:pPr>
            <a:r>
              <a:rPr lang="en-AU" dirty="0">
                <a:solidFill>
                  <a:prstClr val="black"/>
                </a:solidFill>
                <a:latin typeface="+mj-lt"/>
              </a:rPr>
              <a:t>Check patient records AND My Health Record.</a:t>
            </a:r>
            <a:endParaRPr lang="en-AU" dirty="0">
              <a:solidFill>
                <a:prstClr val="black"/>
              </a:solidFill>
              <a:latin typeface="+mj-lt"/>
              <a:cs typeface="Calibri" panose="020F0502020204030204" pitchFamily="34" charset="0"/>
            </a:endParaRPr>
          </a:p>
          <a:p>
            <a:pPr eaLnBrk="1" fontAlgn="auto" hangingPunct="1">
              <a:spcAft>
                <a:spcPts val="0"/>
              </a:spcAft>
              <a:defRPr/>
            </a:pPr>
            <a:endParaRPr lang="en-AU" dirty="0">
              <a:solidFill>
                <a:srgbClr val="7030A0"/>
              </a:solidFill>
              <a:latin typeface="+mj-lt"/>
              <a:cs typeface="Calibri" panose="020F0502020204030204" pitchFamily="34" charset="0"/>
            </a:endParaRPr>
          </a:p>
          <a:p>
            <a:pPr marL="0" indent="0" eaLnBrk="1" fontAlgn="auto" hangingPunct="1">
              <a:spcAft>
                <a:spcPts val="0"/>
              </a:spcAft>
              <a:buFont typeface="Arial" panose="020B0604020202020204" pitchFamily="34" charset="0"/>
              <a:buNone/>
              <a:defRPr/>
            </a:pPr>
            <a:r>
              <a:rPr lang="en-AU" dirty="0">
                <a:solidFill>
                  <a:srgbClr val="7030A0"/>
                </a:solidFill>
                <a:latin typeface="+mj-lt"/>
                <a:cs typeface="Calibri" panose="020F0502020204030204" pitchFamily="34" charset="0"/>
              </a:rPr>
              <a:t>Store and communicate </a:t>
            </a:r>
          </a:p>
          <a:p>
            <a:pPr marL="285750" indent="-285750" eaLnBrk="1" fontAlgn="auto" hangingPunct="1">
              <a:spcBef>
                <a:spcPts val="140"/>
              </a:spcBef>
              <a:spcAft>
                <a:spcPts val="0"/>
              </a:spcAft>
              <a:defRPr/>
            </a:pPr>
            <a:r>
              <a:rPr lang="en-AU" dirty="0">
                <a:solidFill>
                  <a:prstClr val="black"/>
                </a:solidFill>
                <a:latin typeface="+mj-lt"/>
                <a:cs typeface="Calibri" panose="020F0502020204030204" pitchFamily="34" charset="0"/>
              </a:rPr>
              <a:t>If patient has an AHD, store AHD within patient’s record</a:t>
            </a:r>
          </a:p>
          <a:p>
            <a:pPr marL="285750" indent="-285750" eaLnBrk="1" fontAlgn="auto" hangingPunct="1">
              <a:spcBef>
                <a:spcPts val="140"/>
              </a:spcBef>
              <a:spcAft>
                <a:spcPts val="0"/>
              </a:spcAft>
              <a:defRPr/>
            </a:pPr>
            <a:r>
              <a:rPr lang="en-AU" dirty="0">
                <a:solidFill>
                  <a:prstClr val="black"/>
                </a:solidFill>
                <a:latin typeface="+mj-lt"/>
                <a:cs typeface="Calibri" panose="020F0502020204030204" pitchFamily="34" charset="0"/>
              </a:rPr>
              <a:t>Include in clinical handovers </a:t>
            </a:r>
          </a:p>
          <a:p>
            <a:pPr marL="285750" indent="-285750" eaLnBrk="1" fontAlgn="auto" hangingPunct="1">
              <a:spcBef>
                <a:spcPts val="140"/>
              </a:spcBef>
              <a:spcAft>
                <a:spcPts val="0"/>
              </a:spcAft>
              <a:defRPr/>
            </a:pPr>
            <a:r>
              <a:rPr lang="en-AU" dirty="0">
                <a:solidFill>
                  <a:prstClr val="black"/>
                </a:solidFill>
                <a:latin typeface="+mj-lt"/>
                <a:cs typeface="Calibri" panose="020F0502020204030204" pitchFamily="34" charset="0"/>
              </a:rPr>
              <a:t>Encourage person to upload to My Health Record.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67993E4A-BEB3-62B8-CD74-4E00D4DA52CA}"/>
              </a:ext>
            </a:extLst>
          </p:cNvPr>
          <p:cNvSpPr>
            <a:spLocks noGrp="1" noChangeArrowheads="1"/>
          </p:cNvSpPr>
          <p:nvPr>
            <p:ph type="title"/>
          </p:nvPr>
        </p:nvSpPr>
        <p:spPr>
          <a:xfrm>
            <a:off x="266700" y="549275"/>
            <a:ext cx="8469313" cy="1325563"/>
          </a:xfrm>
        </p:spPr>
        <p:txBody>
          <a:bodyPr/>
          <a:lstStyle/>
          <a:p>
            <a:pPr algn="l" eaLnBrk="1" hangingPunct="1"/>
            <a:r>
              <a:rPr lang="en-AU" altLang="en-US" sz="3000">
                <a:solidFill>
                  <a:srgbClr val="5A2476"/>
                </a:solidFill>
                <a:cs typeface="Calibri" panose="020F0502020204030204" pitchFamily="34" charset="0"/>
              </a:rPr>
              <a:t>What is a health professional’s role with AHDs?</a:t>
            </a:r>
          </a:p>
        </p:txBody>
      </p:sp>
      <p:sp>
        <p:nvSpPr>
          <p:cNvPr id="107523" name="Slide Number Placeholder 3">
            <a:extLst>
              <a:ext uri="{FF2B5EF4-FFF2-40B4-BE49-F238E27FC236}">
                <a16:creationId xmlns:a16="http://schemas.microsoft.com/office/drawing/2014/main" id="{6D87A4AB-9B49-A431-EBBA-A7B638E86C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5603D49-B76A-4A6B-A44D-643B9648106A}" type="slidenum">
              <a:rPr lang="en-AU" altLang="en-US" sz="1200">
                <a:solidFill>
                  <a:schemeClr val="bg2"/>
                </a:solidFill>
              </a:rPr>
              <a:pPr>
                <a:spcBef>
                  <a:spcPct val="0"/>
                </a:spcBef>
                <a:buFontTx/>
                <a:buNone/>
              </a:pPr>
              <a:t>55</a:t>
            </a:fld>
            <a:endParaRPr lang="en-AU" altLang="en-US" sz="1200">
              <a:solidFill>
                <a:schemeClr val="bg2"/>
              </a:solidFill>
            </a:endParaRPr>
          </a:p>
        </p:txBody>
      </p:sp>
      <p:pic>
        <p:nvPicPr>
          <p:cNvPr id="107524" name="Picture 8">
            <a:extLst>
              <a:ext uri="{FF2B5EF4-FFF2-40B4-BE49-F238E27FC236}">
                <a16:creationId xmlns:a16="http://schemas.microsoft.com/office/drawing/2014/main" id="{81D0F4F5-3937-3E0C-CA8D-FFB195516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199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9">
            <a:extLst>
              <a:ext uri="{FF2B5EF4-FFF2-40B4-BE49-F238E27FC236}">
                <a16:creationId xmlns:a16="http://schemas.microsoft.com/office/drawing/2014/main" id="{D51DA6CF-F0DF-BC74-B2F2-A84CDEC445F2}"/>
              </a:ext>
            </a:extLst>
          </p:cNvPr>
          <p:cNvSpPr txBox="1">
            <a:spLocks noChangeArrowheads="1"/>
          </p:cNvSpPr>
          <p:nvPr/>
        </p:nvSpPr>
        <p:spPr bwMode="auto">
          <a:xfrm>
            <a:off x="179388" y="88900"/>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The revised AHD in WA</a:t>
            </a:r>
          </a:p>
        </p:txBody>
      </p:sp>
      <p:sp>
        <p:nvSpPr>
          <p:cNvPr id="7" name="Content Placeholder 2">
            <a:extLst>
              <a:ext uri="{FF2B5EF4-FFF2-40B4-BE49-F238E27FC236}">
                <a16:creationId xmlns:a16="http://schemas.microsoft.com/office/drawing/2014/main" id="{4C4ADACF-0E73-40BC-820C-7E2176949F23}"/>
              </a:ext>
            </a:extLst>
          </p:cNvPr>
          <p:cNvSpPr>
            <a:spLocks noGrp="1"/>
          </p:cNvSpPr>
          <p:nvPr>
            <p:ph idx="1"/>
          </p:nvPr>
        </p:nvSpPr>
        <p:spPr>
          <a:xfrm>
            <a:off x="266700" y="1773238"/>
            <a:ext cx="8266113" cy="4995862"/>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AU" sz="2000" b="1" dirty="0">
                <a:solidFill>
                  <a:schemeClr val="tx1">
                    <a:lumMod val="50000"/>
                    <a:lumOff val="50000"/>
                  </a:schemeClr>
                </a:solidFill>
                <a:latin typeface="+mj-lt"/>
                <a:cs typeface="Calibri" panose="020F0502020204030204" pitchFamily="34" charset="0"/>
              </a:rPr>
              <a:t>Caring for patients with an AHD</a:t>
            </a:r>
          </a:p>
          <a:p>
            <a:pPr marL="0" indent="0" eaLnBrk="1" fontAlgn="auto" hangingPunct="1">
              <a:spcAft>
                <a:spcPts val="0"/>
              </a:spcAft>
              <a:buFont typeface="Arial" panose="020B0604020202020204" pitchFamily="34" charset="0"/>
              <a:buNone/>
              <a:defRPr/>
            </a:pPr>
            <a:r>
              <a:rPr lang="en-AU" sz="2000" dirty="0">
                <a:solidFill>
                  <a:srgbClr val="7030A0"/>
                </a:solidFill>
                <a:latin typeface="+mj-lt"/>
                <a:cs typeface="Calibri" panose="020F0502020204030204" pitchFamily="34" charset="0"/>
              </a:rPr>
              <a:t>Linking with Goals of Patient Care (</a:t>
            </a:r>
            <a:r>
              <a:rPr lang="en-AU" sz="2000" dirty="0" err="1">
                <a:solidFill>
                  <a:srgbClr val="7030A0"/>
                </a:solidFill>
                <a:latin typeface="+mj-lt"/>
                <a:cs typeface="Calibri" panose="020F0502020204030204" pitchFamily="34" charset="0"/>
              </a:rPr>
              <a:t>GoPC</a:t>
            </a:r>
            <a:r>
              <a:rPr lang="en-AU" sz="2000" dirty="0">
                <a:solidFill>
                  <a:srgbClr val="7030A0"/>
                </a:solidFill>
                <a:latin typeface="+mj-lt"/>
                <a:cs typeface="Calibri" panose="020F0502020204030204" pitchFamily="34" charset="0"/>
              </a:rPr>
              <a:t>)</a:t>
            </a:r>
          </a:p>
          <a:p>
            <a:pPr marL="285750" indent="-285750" eaLnBrk="1" fontAlgn="auto" hangingPunct="1">
              <a:spcBef>
                <a:spcPts val="140"/>
              </a:spcBef>
              <a:spcAft>
                <a:spcPts val="0"/>
              </a:spcAft>
              <a:defRPr/>
            </a:pPr>
            <a:r>
              <a:rPr lang="en-AU" sz="1800" dirty="0">
                <a:solidFill>
                  <a:prstClr val="black"/>
                </a:solidFill>
                <a:latin typeface="+mj-lt"/>
              </a:rPr>
              <a:t>Discuss content of AHDs/ ACP documents during </a:t>
            </a:r>
            <a:r>
              <a:rPr lang="en-AU" sz="1800" dirty="0" err="1">
                <a:solidFill>
                  <a:prstClr val="black"/>
                </a:solidFill>
                <a:latin typeface="+mj-lt"/>
              </a:rPr>
              <a:t>GoPC</a:t>
            </a:r>
            <a:r>
              <a:rPr lang="en-AU" sz="1800" dirty="0">
                <a:solidFill>
                  <a:prstClr val="black"/>
                </a:solidFill>
                <a:latin typeface="+mj-lt"/>
              </a:rPr>
              <a:t> discussions.</a:t>
            </a:r>
          </a:p>
          <a:p>
            <a:pPr marL="285750" indent="-285750" eaLnBrk="1" fontAlgn="auto" hangingPunct="1">
              <a:spcBef>
                <a:spcPts val="140"/>
              </a:spcBef>
              <a:spcAft>
                <a:spcPts val="0"/>
              </a:spcAft>
              <a:defRPr/>
            </a:pPr>
            <a:r>
              <a:rPr lang="en-AU" sz="1800" dirty="0">
                <a:solidFill>
                  <a:prstClr val="black"/>
                </a:solidFill>
                <a:latin typeface="+mj-lt"/>
              </a:rPr>
              <a:t>Ensure </a:t>
            </a:r>
            <a:r>
              <a:rPr lang="en-AU" sz="1800" dirty="0" err="1">
                <a:solidFill>
                  <a:prstClr val="black"/>
                </a:solidFill>
                <a:latin typeface="+mj-lt"/>
              </a:rPr>
              <a:t>GoPC</a:t>
            </a:r>
            <a:r>
              <a:rPr lang="en-AU" sz="1800" dirty="0">
                <a:solidFill>
                  <a:prstClr val="black"/>
                </a:solidFill>
                <a:latin typeface="+mj-lt"/>
              </a:rPr>
              <a:t> forms align with the patient’s AHD. </a:t>
            </a:r>
          </a:p>
          <a:p>
            <a:pPr eaLnBrk="1" fontAlgn="auto" hangingPunct="1">
              <a:spcAft>
                <a:spcPts val="0"/>
              </a:spcAft>
              <a:defRPr/>
            </a:pPr>
            <a:endParaRPr lang="en-AU" sz="1100" b="1" dirty="0">
              <a:solidFill>
                <a:srgbClr val="7030A0"/>
              </a:solidFill>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r>
              <a:rPr lang="en-AU" sz="2000" dirty="0">
                <a:solidFill>
                  <a:srgbClr val="7030A0"/>
                </a:solidFill>
                <a:latin typeface="+mj-lt"/>
                <a:cs typeface="Calibri" panose="020F0502020204030204" pitchFamily="34" charset="0"/>
              </a:rPr>
              <a:t>Enact &amp; follow </a:t>
            </a:r>
          </a:p>
          <a:p>
            <a:pPr marL="285750" indent="-285750" eaLnBrk="1" fontAlgn="auto" hangingPunct="1">
              <a:spcBef>
                <a:spcPts val="140"/>
              </a:spcBef>
              <a:spcAft>
                <a:spcPts val="0"/>
              </a:spcAft>
              <a:defRPr/>
            </a:pPr>
            <a:r>
              <a:rPr lang="en-AU" sz="2000" dirty="0">
                <a:latin typeface="+mj-lt"/>
                <a:cs typeface="Calibri" panose="020F0502020204030204" pitchFamily="34" charset="0"/>
              </a:rPr>
              <a:t>If</a:t>
            </a:r>
            <a:r>
              <a:rPr lang="en-AU" sz="2000" dirty="0">
                <a:solidFill>
                  <a:srgbClr val="7030A0"/>
                </a:solidFill>
                <a:latin typeface="+mj-lt"/>
                <a:cs typeface="Calibri" panose="020F0502020204030204" pitchFamily="34" charset="0"/>
              </a:rPr>
              <a:t> </a:t>
            </a:r>
            <a:r>
              <a:rPr lang="en-AU" sz="1800" dirty="0">
                <a:solidFill>
                  <a:prstClr val="black"/>
                </a:solidFill>
                <a:latin typeface="+mj-lt"/>
              </a:rPr>
              <a:t>patient doesn’t have decision-making capacity, refer to their AHD and:</a:t>
            </a:r>
          </a:p>
          <a:p>
            <a:pPr marL="685800" lvl="2" eaLnBrk="1" fontAlgn="auto" hangingPunct="1">
              <a:spcBef>
                <a:spcPts val="140"/>
              </a:spcBef>
              <a:spcAft>
                <a:spcPts val="0"/>
              </a:spcAft>
              <a:defRPr/>
            </a:pPr>
            <a:r>
              <a:rPr lang="en-AU" sz="1600" dirty="0">
                <a:solidFill>
                  <a:prstClr val="black"/>
                </a:solidFill>
                <a:latin typeface="+mj-lt"/>
              </a:rPr>
              <a:t>comply with the treatment decisions outlined within the AHD</a:t>
            </a:r>
          </a:p>
          <a:p>
            <a:pPr marL="685800" lvl="2" eaLnBrk="1" fontAlgn="auto" hangingPunct="1">
              <a:spcBef>
                <a:spcPts val="140"/>
              </a:spcBef>
              <a:spcAft>
                <a:spcPts val="0"/>
              </a:spcAft>
              <a:defRPr/>
            </a:pPr>
            <a:r>
              <a:rPr lang="en-AU" sz="1600" dirty="0">
                <a:solidFill>
                  <a:prstClr val="black"/>
                </a:solidFill>
                <a:latin typeface="+mj-lt"/>
              </a:rPr>
              <a:t>provide care in accordance with their values and preferences</a:t>
            </a:r>
          </a:p>
          <a:p>
            <a:pPr marL="685800" lvl="2" eaLnBrk="1" fontAlgn="auto" hangingPunct="1">
              <a:spcBef>
                <a:spcPts val="140"/>
              </a:spcBef>
              <a:spcAft>
                <a:spcPts val="0"/>
              </a:spcAft>
              <a:defRPr/>
            </a:pPr>
            <a:r>
              <a:rPr lang="en-AU" sz="1600" dirty="0">
                <a:solidFill>
                  <a:prstClr val="black"/>
                </a:solidFill>
                <a:latin typeface="+mj-lt"/>
              </a:rPr>
              <a:t>engage with the social work team to support families/carers with patient values and preferences</a:t>
            </a:r>
          </a:p>
          <a:p>
            <a:pPr marL="285750" indent="-285750" eaLnBrk="1" fontAlgn="auto" hangingPunct="1">
              <a:spcBef>
                <a:spcPts val="140"/>
              </a:spcBef>
              <a:spcAft>
                <a:spcPts val="0"/>
              </a:spcAft>
              <a:defRPr/>
            </a:pPr>
            <a:r>
              <a:rPr lang="en-AU" sz="1800" dirty="0">
                <a:solidFill>
                  <a:prstClr val="black"/>
                </a:solidFill>
                <a:latin typeface="+mj-lt"/>
              </a:rPr>
              <a:t>If the AHD does not cover the treatment decision required or they do not have an AHD:</a:t>
            </a:r>
          </a:p>
          <a:p>
            <a:pPr lvl="1" eaLnBrk="1" fontAlgn="auto" hangingPunct="1">
              <a:spcAft>
                <a:spcPts val="0"/>
              </a:spcAft>
              <a:buFont typeface="Arial" panose="020B0604020202020204" pitchFamily="34" charset="0"/>
              <a:buChar char="•"/>
              <a:defRPr/>
            </a:pPr>
            <a:r>
              <a:rPr lang="en-AU" sz="1800" dirty="0">
                <a:solidFill>
                  <a:prstClr val="black"/>
                </a:solidFill>
                <a:latin typeface="+mj-lt"/>
              </a:rPr>
              <a:t>refer to the </a:t>
            </a:r>
            <a:r>
              <a:rPr lang="en-AU" sz="1800" dirty="0">
                <a:solidFill>
                  <a:prstClr val="black"/>
                </a:solidFill>
                <a:latin typeface="+mj-lt"/>
                <a:hlinkClick r:id="rId4"/>
              </a:rPr>
              <a:t>Hierarchy of treatment decision-makers</a:t>
            </a:r>
            <a:r>
              <a:rPr lang="en-AU" sz="1800" dirty="0">
                <a:solidFill>
                  <a:prstClr val="black"/>
                </a:solidFill>
                <a:latin typeface="+mj-lt"/>
              </a:rPr>
              <a:t>  </a:t>
            </a:r>
          </a:p>
          <a:p>
            <a:pPr marL="0" indent="0" eaLnBrk="1" fontAlgn="auto" hangingPunct="1">
              <a:spcBef>
                <a:spcPts val="600"/>
              </a:spcBef>
              <a:spcAft>
                <a:spcPts val="0"/>
              </a:spcAft>
              <a:buFont typeface="Arial" panose="020B0604020202020204" pitchFamily="34" charset="0"/>
              <a:buNone/>
              <a:defRPr/>
            </a:pPr>
            <a:r>
              <a:rPr lang="en-AU" sz="2000" dirty="0">
                <a:solidFill>
                  <a:srgbClr val="7030A0"/>
                </a:solidFill>
                <a:latin typeface="+mj-lt"/>
                <a:cs typeface="Calibri" panose="020F0502020204030204" pitchFamily="34" charset="0"/>
              </a:rPr>
              <a:t>Review</a:t>
            </a:r>
            <a:r>
              <a:rPr lang="en-AU" sz="1800" b="1" dirty="0">
                <a:solidFill>
                  <a:srgbClr val="7030A0"/>
                </a:solidFill>
                <a:latin typeface="Calibri" panose="020F0502020204030204" pitchFamily="34" charset="0"/>
                <a:cs typeface="Calibri" panose="020F0502020204030204" pitchFamily="34" charset="0"/>
              </a:rPr>
              <a:t> </a:t>
            </a:r>
          </a:p>
          <a:p>
            <a:pPr marL="285750" indent="-285750" eaLnBrk="1" fontAlgn="auto" hangingPunct="1">
              <a:lnSpc>
                <a:spcPct val="90000"/>
              </a:lnSpc>
              <a:spcBef>
                <a:spcPct val="0"/>
              </a:spcBef>
              <a:spcAft>
                <a:spcPts val="0"/>
              </a:spcAft>
              <a:defRPr/>
            </a:pPr>
            <a:r>
              <a:rPr lang="en-AU" sz="1800" dirty="0">
                <a:solidFill>
                  <a:prstClr val="black">
                    <a:hueOff val="0"/>
                    <a:satOff val="0"/>
                    <a:lumOff val="0"/>
                    <a:alphaOff val="0"/>
                  </a:prstClr>
                </a:solidFill>
                <a:cs typeface="Calibri" panose="020F0502020204030204" pitchFamily="34" charset="0"/>
              </a:rPr>
              <a:t>Encourage person to review their AHD when their health changes or at least every 2 - 5 years. </a:t>
            </a:r>
            <a:endParaRPr lang="en-AU" sz="1800" dirty="0">
              <a:solidFill>
                <a:prstClr val="black"/>
              </a:solidFill>
              <a:cs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a:extLst>
              <a:ext uri="{FF2B5EF4-FFF2-40B4-BE49-F238E27FC236}">
                <a16:creationId xmlns:a16="http://schemas.microsoft.com/office/drawing/2014/main" id="{16AF4224-F698-1501-8B05-926043825848}"/>
              </a:ext>
            </a:extLst>
          </p:cNvPr>
          <p:cNvSpPr>
            <a:spLocks noGrp="1" noChangeArrowheads="1"/>
          </p:cNvSpPr>
          <p:nvPr>
            <p:ph type="ctrTitle"/>
          </p:nvPr>
        </p:nvSpPr>
        <p:spPr>
          <a:xfrm>
            <a:off x="720725" y="2130425"/>
            <a:ext cx="8277225" cy="1470025"/>
          </a:xfrm>
        </p:spPr>
        <p:txBody>
          <a:bodyPr/>
          <a:lstStyle/>
          <a:p>
            <a:pPr algn="l" eaLnBrk="1" hangingPunct="1"/>
            <a:r>
              <a:rPr lang="en-AU" altLang="en-US" b="1">
                <a:solidFill>
                  <a:srgbClr val="7030A0"/>
                </a:solidFill>
              </a:rPr>
              <a:t>Organisational considerations to support ACP</a:t>
            </a:r>
          </a:p>
        </p:txBody>
      </p:sp>
      <p:sp>
        <p:nvSpPr>
          <p:cNvPr id="6" name="Subtitle 5">
            <a:extLst>
              <a:ext uri="{FF2B5EF4-FFF2-40B4-BE49-F238E27FC236}">
                <a16:creationId xmlns:a16="http://schemas.microsoft.com/office/drawing/2014/main" id="{8E233A0A-5D57-4C6B-9EDB-23F5E8CF8E92}"/>
              </a:ext>
            </a:extLst>
          </p:cNvPr>
          <p:cNvSpPr>
            <a:spLocks noGrp="1"/>
          </p:cNvSpPr>
          <p:nvPr>
            <p:ph type="subTitle" idx="1"/>
          </p:nvPr>
        </p:nvSpPr>
        <p:spPr/>
        <p:txBody>
          <a:bodyPr rtlCol="0">
            <a:normAutofit/>
          </a:bodyPr>
          <a:lstStyle/>
          <a:p>
            <a:pPr eaLnBrk="1" fontAlgn="auto" hangingPunct="1">
              <a:spcAft>
                <a:spcPts val="0"/>
              </a:spcAft>
              <a:defRPr/>
            </a:pPr>
            <a:endParaRPr lang="en-AU"/>
          </a:p>
        </p:txBody>
      </p:sp>
      <p:sp>
        <p:nvSpPr>
          <p:cNvPr id="109572" name="Slide Number Placeholder 3">
            <a:extLst>
              <a:ext uri="{FF2B5EF4-FFF2-40B4-BE49-F238E27FC236}">
                <a16:creationId xmlns:a16="http://schemas.microsoft.com/office/drawing/2014/main" id="{CB0B8EA1-DF80-FB86-10B8-A4E6785FCF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2D592FB-DDA1-4022-A7B7-96B6716D7AD2}" type="slidenum">
              <a:rPr lang="en-AU" altLang="en-US" sz="1200">
                <a:solidFill>
                  <a:srgbClr val="FFFFFF"/>
                </a:solidFill>
              </a:rPr>
              <a:pPr>
                <a:spcBef>
                  <a:spcPct val="0"/>
                </a:spcBef>
                <a:buFontTx/>
                <a:buNone/>
              </a:pPr>
              <a:t>56</a:t>
            </a:fld>
            <a:endParaRPr lang="en-AU" altLang="en-US" sz="1200">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a:extLst>
              <a:ext uri="{FF2B5EF4-FFF2-40B4-BE49-F238E27FC236}">
                <a16:creationId xmlns:a16="http://schemas.microsoft.com/office/drawing/2014/main" id="{035EB13E-BA4D-6DD0-9BDC-0110DC44E8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816BE1D-D583-49E9-A4A2-85CED6560587}" type="slidenum">
              <a:rPr lang="en-AU" altLang="en-US" sz="1200">
                <a:solidFill>
                  <a:schemeClr val="bg2"/>
                </a:solidFill>
              </a:rPr>
              <a:pPr>
                <a:spcBef>
                  <a:spcPct val="0"/>
                </a:spcBef>
                <a:buFontTx/>
                <a:buNone/>
              </a:pPr>
              <a:t>57</a:t>
            </a:fld>
            <a:endParaRPr lang="en-AU" altLang="en-US" sz="1200">
              <a:solidFill>
                <a:schemeClr val="bg2"/>
              </a:solidFill>
            </a:endParaRPr>
          </a:p>
        </p:txBody>
      </p:sp>
      <p:pic>
        <p:nvPicPr>
          <p:cNvPr id="110595" name="Picture 5">
            <a:extLst>
              <a:ext uri="{FF2B5EF4-FFF2-40B4-BE49-F238E27FC236}">
                <a16:creationId xmlns:a16="http://schemas.microsoft.com/office/drawing/2014/main" id="{F9C49D7A-B5F2-8A22-5930-070659261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Box 6">
            <a:extLst>
              <a:ext uri="{FF2B5EF4-FFF2-40B4-BE49-F238E27FC236}">
                <a16:creationId xmlns:a16="http://schemas.microsoft.com/office/drawing/2014/main" id="{B2D7340C-E8CE-EE26-D5BB-F579E337DE75}"/>
              </a:ext>
            </a:extLst>
          </p:cNvPr>
          <p:cNvSpPr txBox="1">
            <a:spLocks noChangeArrowheads="1"/>
          </p:cNvSpPr>
          <p:nvPr/>
        </p:nvSpPr>
        <p:spPr bwMode="auto">
          <a:xfrm>
            <a:off x="179388" y="261938"/>
            <a:ext cx="7980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Organisational considerations</a:t>
            </a:r>
          </a:p>
        </p:txBody>
      </p:sp>
      <p:sp>
        <p:nvSpPr>
          <p:cNvPr id="8" name="Rounded Rectangle 8">
            <a:extLst>
              <a:ext uri="{FF2B5EF4-FFF2-40B4-BE49-F238E27FC236}">
                <a16:creationId xmlns:a16="http://schemas.microsoft.com/office/drawing/2014/main" id="{8EC424C3-D22C-41B6-80C5-64E5F2EFBAD6}"/>
              </a:ext>
            </a:extLst>
          </p:cNvPr>
          <p:cNvSpPr txBox="1">
            <a:spLocks/>
          </p:cNvSpPr>
          <p:nvPr/>
        </p:nvSpPr>
        <p:spPr>
          <a:xfrm>
            <a:off x="1409700" y="2019300"/>
            <a:ext cx="6750050" cy="782638"/>
          </a:xfrm>
          <a:prstGeom prst="roundRect">
            <a:avLst/>
          </a:prstGeom>
          <a:solidFill>
            <a:srgbClr val="262261">
              <a:alpha val="81961"/>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fontAlgn="auto">
              <a:spcAft>
                <a:spcPts val="0"/>
              </a:spcAft>
              <a:buFont typeface="Arial" pitchFamily="34" charset="0"/>
              <a:buNone/>
              <a:defRPr/>
            </a:pPr>
            <a:r>
              <a:rPr lang="en-US" altLang="x-none" sz="1600" b="1">
                <a:solidFill>
                  <a:srgbClr val="FFFFFF"/>
                </a:solidFill>
                <a:cs typeface="Arial"/>
              </a:rPr>
              <a:t>Elements required to successfully deliver ACP</a:t>
            </a:r>
            <a:endParaRPr lang="en-US" sz="1600"/>
          </a:p>
        </p:txBody>
      </p:sp>
      <p:grpSp>
        <p:nvGrpSpPr>
          <p:cNvPr id="110598" name="Group 8">
            <a:extLst>
              <a:ext uri="{FF2B5EF4-FFF2-40B4-BE49-F238E27FC236}">
                <a16:creationId xmlns:a16="http://schemas.microsoft.com/office/drawing/2014/main" id="{46C32ABA-F373-01A2-282E-971D3F8A04FA}"/>
              </a:ext>
            </a:extLst>
          </p:cNvPr>
          <p:cNvGrpSpPr>
            <a:grpSpLocks/>
          </p:cNvGrpSpPr>
          <p:nvPr/>
        </p:nvGrpSpPr>
        <p:grpSpPr bwMode="auto">
          <a:xfrm>
            <a:off x="579438" y="3221038"/>
            <a:ext cx="1728787" cy="1728787"/>
            <a:chOff x="0" y="1676408"/>
            <a:chExt cx="1723150" cy="1723150"/>
          </a:xfrm>
        </p:grpSpPr>
        <p:sp>
          <p:nvSpPr>
            <p:cNvPr id="10" name="Oval 9">
              <a:extLst>
                <a:ext uri="{FF2B5EF4-FFF2-40B4-BE49-F238E27FC236}">
                  <a16:creationId xmlns:a16="http://schemas.microsoft.com/office/drawing/2014/main" id="{0D09D26F-B168-4D8A-AB0F-DE6002014D10}"/>
                </a:ext>
              </a:extLst>
            </p:cNvPr>
            <p:cNvSpPr/>
            <p:nvPr/>
          </p:nvSpPr>
          <p:spPr>
            <a:xfrm>
              <a:off x="0" y="1676408"/>
              <a:ext cx="1723150" cy="1723150"/>
            </a:xfrm>
            <a:prstGeom prst="ellipse">
              <a:avLst/>
            </a:prstGeom>
            <a:solidFill>
              <a:srgbClr val="002060">
                <a:alpha val="7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11" name="Oval 4">
              <a:extLst>
                <a:ext uri="{FF2B5EF4-FFF2-40B4-BE49-F238E27FC236}">
                  <a16:creationId xmlns:a16="http://schemas.microsoft.com/office/drawing/2014/main" id="{27CF4CFD-C105-45C5-BEA4-CC1DF7370D1B}"/>
                </a:ext>
              </a:extLst>
            </p:cNvPr>
            <p:cNvSpPr txBox="1"/>
            <p:nvPr/>
          </p:nvSpPr>
          <p:spPr>
            <a:xfrm>
              <a:off x="251589" y="1927997"/>
              <a:ext cx="1219972"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ACP leadership and governance</a:t>
              </a:r>
            </a:p>
          </p:txBody>
        </p:sp>
      </p:grpSp>
      <p:grpSp>
        <p:nvGrpSpPr>
          <p:cNvPr id="110599" name="Group 11">
            <a:extLst>
              <a:ext uri="{FF2B5EF4-FFF2-40B4-BE49-F238E27FC236}">
                <a16:creationId xmlns:a16="http://schemas.microsoft.com/office/drawing/2014/main" id="{C3ACB946-4317-B0AD-CC81-1A146C18D8A1}"/>
              </a:ext>
            </a:extLst>
          </p:cNvPr>
          <p:cNvGrpSpPr>
            <a:grpSpLocks/>
          </p:cNvGrpSpPr>
          <p:nvPr/>
        </p:nvGrpSpPr>
        <p:grpSpPr bwMode="auto">
          <a:xfrm>
            <a:off x="2155825" y="3221038"/>
            <a:ext cx="1730375" cy="1728787"/>
            <a:chOff x="1371601" y="1676408"/>
            <a:chExt cx="1723150" cy="1723150"/>
          </a:xfrm>
        </p:grpSpPr>
        <p:sp>
          <p:nvSpPr>
            <p:cNvPr id="13" name="Oval 12">
              <a:extLst>
                <a:ext uri="{FF2B5EF4-FFF2-40B4-BE49-F238E27FC236}">
                  <a16:creationId xmlns:a16="http://schemas.microsoft.com/office/drawing/2014/main" id="{7B119853-6B78-464C-8CBF-1846D1E8BD22}"/>
                </a:ext>
              </a:extLst>
            </p:cNvPr>
            <p:cNvSpPr/>
            <p:nvPr/>
          </p:nvSpPr>
          <p:spPr>
            <a:xfrm>
              <a:off x="1371601" y="1676408"/>
              <a:ext cx="1723150" cy="1723150"/>
            </a:xfrm>
            <a:prstGeom prst="ellipse">
              <a:avLst/>
            </a:prstGeom>
            <a:solidFill>
              <a:srgbClr val="325886">
                <a:alpha val="75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14" name="Oval 6">
              <a:extLst>
                <a:ext uri="{FF2B5EF4-FFF2-40B4-BE49-F238E27FC236}">
                  <a16:creationId xmlns:a16="http://schemas.microsoft.com/office/drawing/2014/main" id="{19756355-A981-47F6-8FDF-95B41FCF4D65}"/>
                </a:ext>
              </a:extLst>
            </p:cNvPr>
            <p:cNvSpPr txBox="1"/>
            <p:nvPr/>
          </p:nvSpPr>
          <p:spPr>
            <a:xfrm>
              <a:off x="1624540" y="1927997"/>
              <a:ext cx="1217271"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Everyone knows their role in ACP</a:t>
              </a:r>
            </a:p>
          </p:txBody>
        </p:sp>
      </p:grpSp>
      <p:grpSp>
        <p:nvGrpSpPr>
          <p:cNvPr id="110600" name="Group 14">
            <a:extLst>
              <a:ext uri="{FF2B5EF4-FFF2-40B4-BE49-F238E27FC236}">
                <a16:creationId xmlns:a16="http://schemas.microsoft.com/office/drawing/2014/main" id="{D42C6E47-F02B-919D-119B-4AD44C19435D}"/>
              </a:ext>
            </a:extLst>
          </p:cNvPr>
          <p:cNvGrpSpPr>
            <a:grpSpLocks/>
          </p:cNvGrpSpPr>
          <p:nvPr/>
        </p:nvGrpSpPr>
        <p:grpSpPr bwMode="auto">
          <a:xfrm>
            <a:off x="3713163" y="3221038"/>
            <a:ext cx="1730375" cy="1728787"/>
            <a:chOff x="2743202" y="1676408"/>
            <a:chExt cx="1723150" cy="1723150"/>
          </a:xfrm>
        </p:grpSpPr>
        <p:sp>
          <p:nvSpPr>
            <p:cNvPr id="16" name="Oval 15">
              <a:extLst>
                <a:ext uri="{FF2B5EF4-FFF2-40B4-BE49-F238E27FC236}">
                  <a16:creationId xmlns:a16="http://schemas.microsoft.com/office/drawing/2014/main" id="{862FE72B-0132-44A3-934F-3DDDEFCC3D26}"/>
                </a:ext>
              </a:extLst>
            </p:cNvPr>
            <p:cNvSpPr/>
            <p:nvPr/>
          </p:nvSpPr>
          <p:spPr>
            <a:xfrm>
              <a:off x="2743202" y="1676408"/>
              <a:ext cx="1723150" cy="1723150"/>
            </a:xfrm>
            <a:prstGeom prst="ellipse">
              <a:avLst/>
            </a:prstGeom>
            <a:solidFill>
              <a:srgbClr val="4F81BD">
                <a:alpha val="7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17" name="Oval 8">
              <a:extLst>
                <a:ext uri="{FF2B5EF4-FFF2-40B4-BE49-F238E27FC236}">
                  <a16:creationId xmlns:a16="http://schemas.microsoft.com/office/drawing/2014/main" id="{D618AA14-AF1D-4ED2-8ACE-87642EDD7B1E}"/>
                </a:ext>
              </a:extLst>
            </p:cNvPr>
            <p:cNvSpPr txBox="1"/>
            <p:nvPr/>
          </p:nvSpPr>
          <p:spPr>
            <a:xfrm>
              <a:off x="2814341" y="1927997"/>
              <a:ext cx="1550835"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dirty="0">
                  <a:solidFill>
                    <a:schemeClr val="bg1"/>
                  </a:solidFill>
                  <a:cs typeface="Arial" panose="020B0604020202020204" pitchFamily="34" charset="0"/>
                </a:rPr>
                <a:t>Alert, storage and retrieval systems for ACP documents</a:t>
              </a:r>
            </a:p>
          </p:txBody>
        </p:sp>
      </p:grpSp>
      <p:grpSp>
        <p:nvGrpSpPr>
          <p:cNvPr id="110601" name="Group 17">
            <a:extLst>
              <a:ext uri="{FF2B5EF4-FFF2-40B4-BE49-F238E27FC236}">
                <a16:creationId xmlns:a16="http://schemas.microsoft.com/office/drawing/2014/main" id="{B8E48014-DC5E-592B-EB0C-7EE206072D27}"/>
              </a:ext>
            </a:extLst>
          </p:cNvPr>
          <p:cNvGrpSpPr>
            <a:grpSpLocks/>
          </p:cNvGrpSpPr>
          <p:nvPr/>
        </p:nvGrpSpPr>
        <p:grpSpPr bwMode="auto">
          <a:xfrm>
            <a:off x="5280025" y="3221038"/>
            <a:ext cx="1730375" cy="1728787"/>
            <a:chOff x="4114802" y="1676391"/>
            <a:chExt cx="1723150" cy="1723150"/>
          </a:xfrm>
        </p:grpSpPr>
        <p:sp>
          <p:nvSpPr>
            <p:cNvPr id="19" name="Oval 18">
              <a:extLst>
                <a:ext uri="{FF2B5EF4-FFF2-40B4-BE49-F238E27FC236}">
                  <a16:creationId xmlns:a16="http://schemas.microsoft.com/office/drawing/2014/main" id="{9907F7AA-02FE-4D01-BAFB-3A3D628EF83B}"/>
                </a:ext>
              </a:extLst>
            </p:cNvPr>
            <p:cNvSpPr/>
            <p:nvPr/>
          </p:nvSpPr>
          <p:spPr>
            <a:xfrm>
              <a:off x="4114802" y="1676391"/>
              <a:ext cx="1723150" cy="1723150"/>
            </a:xfrm>
            <a:prstGeom prst="ellipse">
              <a:avLst/>
            </a:prstGeom>
            <a:solidFill>
              <a:srgbClr val="31859C">
                <a:alpha val="75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20" name="Oval 10">
              <a:extLst>
                <a:ext uri="{FF2B5EF4-FFF2-40B4-BE49-F238E27FC236}">
                  <a16:creationId xmlns:a16="http://schemas.microsoft.com/office/drawing/2014/main" id="{49438BE4-9BDF-492C-8FA1-B21F26C89B3E}"/>
                </a:ext>
              </a:extLst>
            </p:cNvPr>
            <p:cNvSpPr txBox="1"/>
            <p:nvPr/>
          </p:nvSpPr>
          <p:spPr>
            <a:xfrm>
              <a:off x="4367741" y="1927980"/>
              <a:ext cx="1217271"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ACP education and training</a:t>
              </a:r>
            </a:p>
          </p:txBody>
        </p:sp>
      </p:grpSp>
      <p:grpSp>
        <p:nvGrpSpPr>
          <p:cNvPr id="110602" name="Group 20">
            <a:extLst>
              <a:ext uri="{FF2B5EF4-FFF2-40B4-BE49-F238E27FC236}">
                <a16:creationId xmlns:a16="http://schemas.microsoft.com/office/drawing/2014/main" id="{90E66787-1356-BD3B-C098-3F8D74D860EB}"/>
              </a:ext>
            </a:extLst>
          </p:cNvPr>
          <p:cNvGrpSpPr>
            <a:grpSpLocks/>
          </p:cNvGrpSpPr>
          <p:nvPr/>
        </p:nvGrpSpPr>
        <p:grpSpPr bwMode="auto">
          <a:xfrm>
            <a:off x="6837363" y="3221038"/>
            <a:ext cx="1730375" cy="1728787"/>
            <a:chOff x="5486399" y="1676391"/>
            <a:chExt cx="1723150" cy="1723150"/>
          </a:xfrm>
        </p:grpSpPr>
        <p:sp>
          <p:nvSpPr>
            <p:cNvPr id="22" name="Oval 21">
              <a:extLst>
                <a:ext uri="{FF2B5EF4-FFF2-40B4-BE49-F238E27FC236}">
                  <a16:creationId xmlns:a16="http://schemas.microsoft.com/office/drawing/2014/main" id="{5CE1FFB5-F6F0-4FF1-A956-578BD4ED380D}"/>
                </a:ext>
              </a:extLst>
            </p:cNvPr>
            <p:cNvSpPr/>
            <p:nvPr/>
          </p:nvSpPr>
          <p:spPr>
            <a:xfrm>
              <a:off x="5486399" y="1676391"/>
              <a:ext cx="1723150" cy="1723150"/>
            </a:xfrm>
            <a:prstGeom prst="ellipse">
              <a:avLst/>
            </a:prstGeom>
            <a:solidFill>
              <a:srgbClr val="40908E">
                <a:alpha val="74902"/>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23" name="Oval 12">
              <a:extLst>
                <a:ext uri="{FF2B5EF4-FFF2-40B4-BE49-F238E27FC236}">
                  <a16:creationId xmlns:a16="http://schemas.microsoft.com/office/drawing/2014/main" id="{7E9C1F0E-E28B-4376-AE92-75346688B53C}"/>
                </a:ext>
              </a:extLst>
            </p:cNvPr>
            <p:cNvSpPr txBox="1"/>
            <p:nvPr/>
          </p:nvSpPr>
          <p:spPr>
            <a:xfrm>
              <a:off x="5739338" y="1927980"/>
              <a:ext cx="1217271"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Quality and audit processes</a:t>
              </a:r>
            </a:p>
          </p:txBody>
        </p:sp>
      </p:grpSp>
      <p:cxnSp>
        <p:nvCxnSpPr>
          <p:cNvPr id="24" name="Straight Connector 23">
            <a:extLst>
              <a:ext uri="{FF2B5EF4-FFF2-40B4-BE49-F238E27FC236}">
                <a16:creationId xmlns:a16="http://schemas.microsoft.com/office/drawing/2014/main" id="{213F6985-FC69-44EE-A9A9-FF8E3DF4AC5F}"/>
              </a:ext>
            </a:extLst>
          </p:cNvPr>
          <p:cNvCxnSpPr/>
          <p:nvPr/>
        </p:nvCxnSpPr>
        <p:spPr>
          <a:xfrm>
            <a:off x="1430338" y="3060700"/>
            <a:ext cx="6270625" cy="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9DEAC1-EEEC-4F56-80AC-F47561BDF016}"/>
              </a:ext>
            </a:extLst>
          </p:cNvPr>
          <p:cNvCxnSpPr>
            <a:endCxn id="16" idx="0"/>
          </p:cNvCxnSpPr>
          <p:nvPr/>
        </p:nvCxnSpPr>
        <p:spPr>
          <a:xfrm flipH="1">
            <a:off x="4578350" y="2801938"/>
            <a:ext cx="3175" cy="419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9621B4F-A3C8-47F3-9694-5BB9B6312FF3}"/>
              </a:ext>
            </a:extLst>
          </p:cNvPr>
          <p:cNvCxnSpPr/>
          <p:nvPr/>
        </p:nvCxnSpPr>
        <p:spPr>
          <a:xfrm>
            <a:off x="3013075" y="3055938"/>
            <a:ext cx="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35D1873-0952-4F85-B63B-B5616795AB91}"/>
              </a:ext>
            </a:extLst>
          </p:cNvPr>
          <p:cNvCxnSpPr/>
          <p:nvPr/>
        </p:nvCxnSpPr>
        <p:spPr>
          <a:xfrm>
            <a:off x="1433513" y="3055938"/>
            <a:ext cx="0" cy="165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3D7E215-70E5-4661-8515-E12DBD196777}"/>
              </a:ext>
            </a:extLst>
          </p:cNvPr>
          <p:cNvCxnSpPr/>
          <p:nvPr/>
        </p:nvCxnSpPr>
        <p:spPr>
          <a:xfrm>
            <a:off x="6146800" y="3055938"/>
            <a:ext cx="0" cy="165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8BFD7CC-00FB-4A21-AF2A-7DCBE9DCAAC4}"/>
              </a:ext>
            </a:extLst>
          </p:cNvPr>
          <p:cNvCxnSpPr/>
          <p:nvPr/>
        </p:nvCxnSpPr>
        <p:spPr>
          <a:xfrm>
            <a:off x="7699375" y="3055938"/>
            <a:ext cx="0" cy="165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sp>
        <p:nvSpPr>
          <p:cNvPr id="110609" name="TextBox 4">
            <a:extLst>
              <a:ext uri="{FF2B5EF4-FFF2-40B4-BE49-F238E27FC236}">
                <a16:creationId xmlns:a16="http://schemas.microsoft.com/office/drawing/2014/main" id="{5064EA38-9344-1385-6722-8F71DD642A24}"/>
              </a:ext>
            </a:extLst>
          </p:cNvPr>
          <p:cNvSpPr txBox="1">
            <a:spLocks noChangeArrowheads="1"/>
          </p:cNvSpPr>
          <p:nvPr/>
        </p:nvSpPr>
        <p:spPr bwMode="auto">
          <a:xfrm>
            <a:off x="4581525" y="6237288"/>
            <a:ext cx="414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t>Source: Advance Care Planning Australia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4">
            <a:extLst>
              <a:ext uri="{FF2B5EF4-FFF2-40B4-BE49-F238E27FC236}">
                <a16:creationId xmlns:a16="http://schemas.microsoft.com/office/drawing/2014/main" id="{801B4C0B-DCF1-C415-64A5-42E52742C7AC}"/>
              </a:ext>
            </a:extLst>
          </p:cNvPr>
          <p:cNvSpPr>
            <a:spLocks noGrp="1" noChangeArrowheads="1"/>
          </p:cNvSpPr>
          <p:nvPr>
            <p:ph type="ctrTitle"/>
          </p:nvPr>
        </p:nvSpPr>
        <p:spPr>
          <a:xfrm>
            <a:off x="720725" y="2130425"/>
            <a:ext cx="7772400" cy="1470025"/>
          </a:xfrm>
        </p:spPr>
        <p:txBody>
          <a:bodyPr/>
          <a:lstStyle/>
          <a:p>
            <a:pPr algn="l" eaLnBrk="1" hangingPunct="1"/>
            <a:r>
              <a:rPr lang="en-AU" altLang="en-US" b="1">
                <a:solidFill>
                  <a:srgbClr val="7030A0"/>
                </a:solidFill>
              </a:rPr>
              <a:t>Questions and case studies</a:t>
            </a:r>
          </a:p>
        </p:txBody>
      </p:sp>
      <p:sp>
        <p:nvSpPr>
          <p:cNvPr id="112643" name="Slide Number Placeholder 3">
            <a:extLst>
              <a:ext uri="{FF2B5EF4-FFF2-40B4-BE49-F238E27FC236}">
                <a16:creationId xmlns:a16="http://schemas.microsoft.com/office/drawing/2014/main" id="{2EF3E061-221A-0E0F-F57A-E9C16A6BAB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21155B9-D334-46DD-B8B4-DC9E1B3ECB46}" type="slidenum">
              <a:rPr lang="en-AU" altLang="en-US" sz="1200">
                <a:solidFill>
                  <a:srgbClr val="FFFFFF"/>
                </a:solidFill>
              </a:rPr>
              <a:pPr>
                <a:spcBef>
                  <a:spcPct val="0"/>
                </a:spcBef>
                <a:buFontTx/>
                <a:buNone/>
              </a:pPr>
              <a:t>58</a:t>
            </a:fld>
            <a:endParaRPr lang="en-AU" altLang="en-US" sz="1200">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F3CF9-C5C8-4FCA-8AAA-0F1B4ED7AF84}"/>
              </a:ext>
            </a:extLst>
          </p:cNvPr>
          <p:cNvSpPr>
            <a:spLocks noGrp="1"/>
          </p:cNvSpPr>
          <p:nvPr>
            <p:ph idx="1"/>
          </p:nvPr>
        </p:nvSpPr>
        <p:spPr>
          <a:xfrm>
            <a:off x="266700" y="1196975"/>
            <a:ext cx="8626475" cy="4525963"/>
          </a:xfrm>
        </p:spPr>
        <p:txBody>
          <a:bodyPr rtlCol="0">
            <a:noAutofit/>
          </a:bodyPr>
          <a:lstStyle/>
          <a:p>
            <a:pPr marL="0" indent="0" eaLnBrk="1" fontAlgn="auto" hangingPunct="1">
              <a:spcAft>
                <a:spcPts val="0"/>
              </a:spcAft>
              <a:buFont typeface="Arial" panose="020B0604020202020204" pitchFamily="34" charset="0"/>
              <a:buNone/>
              <a:defRPr/>
            </a:pPr>
            <a:r>
              <a:rPr lang="en-AU" dirty="0">
                <a:solidFill>
                  <a:srgbClr val="7030A0"/>
                </a:solidFill>
              </a:rPr>
              <a:t>Are the following statements true or false?</a:t>
            </a:r>
          </a:p>
          <a:p>
            <a:pPr marL="541338" indent="-541338" eaLnBrk="1" fontAlgn="auto" hangingPunct="1">
              <a:spcAft>
                <a:spcPts val="0"/>
              </a:spcAft>
              <a:buFont typeface="Arial" panose="020B0604020202020204" pitchFamily="34" charset="0"/>
              <a:buNone/>
              <a:defRPr/>
            </a:pPr>
            <a:r>
              <a:rPr lang="en-AU" sz="2600" dirty="0"/>
              <a:t>1a. Advance care planning should only be done when the person is dying.</a:t>
            </a:r>
          </a:p>
          <a:p>
            <a:pPr marL="541338" indent="-541338" eaLnBrk="1" fontAlgn="auto" hangingPunct="1">
              <a:spcAft>
                <a:spcPts val="0"/>
              </a:spcAft>
              <a:buFont typeface="Arial" panose="020B0604020202020204" pitchFamily="34" charset="0"/>
              <a:buNone/>
              <a:defRPr/>
            </a:pPr>
            <a:r>
              <a:rPr lang="en-AU" sz="2600" dirty="0"/>
              <a:t>1b. My patient has been diagnosed with dementia so I should consider talking to them about advance care planning.</a:t>
            </a:r>
          </a:p>
          <a:p>
            <a:pPr marL="541338" indent="-541338" eaLnBrk="1" fontAlgn="auto" hangingPunct="1">
              <a:spcAft>
                <a:spcPts val="0"/>
              </a:spcAft>
              <a:buFont typeface="Arial" panose="020B0604020202020204" pitchFamily="34" charset="0"/>
              <a:buNone/>
              <a:defRPr/>
            </a:pPr>
            <a:r>
              <a:rPr lang="en-AU" sz="2600" dirty="0"/>
              <a:t>1c. The Advance Health Directive and Enduring Power of Guardianship are formal tools that can be used for advance care planning.</a:t>
            </a:r>
          </a:p>
          <a:p>
            <a:pPr marL="541338" indent="-541338" eaLnBrk="1" fontAlgn="auto" hangingPunct="1">
              <a:spcAft>
                <a:spcPts val="0"/>
              </a:spcAft>
              <a:buFont typeface="Arial" panose="020B0604020202020204" pitchFamily="34" charset="0"/>
              <a:buNone/>
              <a:defRPr/>
            </a:pPr>
            <a:r>
              <a:rPr lang="en-AU" sz="2600" dirty="0"/>
              <a:t>1d. Martin would like to donate his organs after his death. He should identify this in his Advance Health Directive.</a:t>
            </a:r>
          </a:p>
          <a:p>
            <a:pPr eaLnBrk="1" fontAlgn="auto" hangingPunct="1">
              <a:spcAft>
                <a:spcPts val="0"/>
              </a:spcAft>
              <a:defRPr/>
            </a:pPr>
            <a:endParaRPr lang="en-AU" sz="2800" dirty="0"/>
          </a:p>
        </p:txBody>
      </p:sp>
      <p:sp>
        <p:nvSpPr>
          <p:cNvPr id="113667" name="Slide Number Placeholder 3">
            <a:extLst>
              <a:ext uri="{FF2B5EF4-FFF2-40B4-BE49-F238E27FC236}">
                <a16:creationId xmlns:a16="http://schemas.microsoft.com/office/drawing/2014/main" id="{FD4D76D2-DA00-E206-1130-562B4D2AD9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5ABA52C-B913-4009-B67A-BEAD47CA1D8C}" type="slidenum">
              <a:rPr lang="en-AU" altLang="en-US" sz="1200">
                <a:solidFill>
                  <a:schemeClr val="bg2"/>
                </a:solidFill>
              </a:rPr>
              <a:pPr>
                <a:spcBef>
                  <a:spcPct val="0"/>
                </a:spcBef>
                <a:buFontTx/>
                <a:buNone/>
              </a:pPr>
              <a:t>59</a:t>
            </a:fld>
            <a:endParaRPr lang="en-AU" altLang="en-US" sz="1200">
              <a:solidFill>
                <a:schemeClr val="bg2"/>
              </a:solidFill>
            </a:endParaRPr>
          </a:p>
        </p:txBody>
      </p:sp>
      <p:pic>
        <p:nvPicPr>
          <p:cNvPr id="113668" name="Picture 5">
            <a:extLst>
              <a:ext uri="{FF2B5EF4-FFF2-40B4-BE49-F238E27FC236}">
                <a16:creationId xmlns:a16="http://schemas.microsoft.com/office/drawing/2014/main" id="{D43A713A-1F86-EE47-B358-A67CD22F9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230188"/>
            <a:ext cx="70215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Box 6">
            <a:extLst>
              <a:ext uri="{FF2B5EF4-FFF2-40B4-BE49-F238E27FC236}">
                <a16:creationId xmlns:a16="http://schemas.microsoft.com/office/drawing/2014/main" id="{2ACEC5DF-47C8-BA69-D797-1D72EF157D4F}"/>
              </a:ext>
            </a:extLst>
          </p:cNvPr>
          <p:cNvSpPr txBox="1">
            <a:spLocks noChangeArrowheads="1"/>
          </p:cNvSpPr>
          <p:nvPr/>
        </p:nvSpPr>
        <p:spPr bwMode="auto">
          <a:xfrm>
            <a:off x="179388" y="334963"/>
            <a:ext cx="7129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15860F-AA74-4B47-89EE-9A01D7C2055E}"/>
              </a:ext>
            </a:extLst>
          </p:cNvPr>
          <p:cNvSpPr>
            <a:spLocks noGrp="1"/>
          </p:cNvSpPr>
          <p:nvPr>
            <p:ph type="title"/>
          </p:nvPr>
        </p:nvSpPr>
        <p:spPr/>
        <p:txBody>
          <a:bodyPr rtlCol="0">
            <a:normAutofit fontScale="90000"/>
          </a:bodyPr>
          <a:lstStyle/>
          <a:p>
            <a:pPr eaLnBrk="1" fontAlgn="auto" hangingPunct="1">
              <a:spcAft>
                <a:spcPts val="0"/>
              </a:spcAft>
              <a:defRPr/>
            </a:pPr>
            <a:br>
              <a:rPr lang="en-AU" sz="4000" dirty="0"/>
            </a:br>
            <a:r>
              <a:rPr lang="en-AU" sz="3600" dirty="0"/>
              <a:t> </a:t>
            </a:r>
          </a:p>
        </p:txBody>
      </p:sp>
      <p:sp>
        <p:nvSpPr>
          <p:cNvPr id="9219" name="Content Placeholder 5">
            <a:extLst>
              <a:ext uri="{FF2B5EF4-FFF2-40B4-BE49-F238E27FC236}">
                <a16:creationId xmlns:a16="http://schemas.microsoft.com/office/drawing/2014/main" id="{A976C04D-C6F0-D4F3-8611-4D699514C401}"/>
              </a:ext>
            </a:extLst>
          </p:cNvPr>
          <p:cNvSpPr>
            <a:spLocks noGrp="1" noChangeArrowheads="1"/>
          </p:cNvSpPr>
          <p:nvPr>
            <p:ph idx="1"/>
          </p:nvPr>
        </p:nvSpPr>
        <p:spPr>
          <a:xfrm>
            <a:off x="265113" y="1079500"/>
            <a:ext cx="8613775" cy="4819650"/>
          </a:xfrm>
        </p:spPr>
        <p:txBody>
          <a:bodyPr/>
          <a:lstStyle/>
          <a:p>
            <a:pPr marL="0" indent="0" eaLnBrk="1" hangingPunct="1">
              <a:buFont typeface="Arial" panose="020B0604020202020204" pitchFamily="34" charset="0"/>
              <a:buNone/>
            </a:pPr>
            <a:r>
              <a:rPr lang="en-AU" altLang="en-US" sz="3000"/>
              <a:t>A voluntary process of planning for future health and personal care whereby the person’s values, beliefs and preferences are made known to guide decision-making at a future time when that person cannot make or communicate their decisions.</a:t>
            </a:r>
          </a:p>
          <a:p>
            <a:pPr marL="0" indent="0" algn="r" eaLnBrk="1" hangingPunct="1">
              <a:buFont typeface="Arial" panose="020B0604020202020204" pitchFamily="34" charset="0"/>
              <a:buNone/>
            </a:pPr>
            <a:r>
              <a:rPr lang="en-AU" altLang="en-US" sz="3000" i="1"/>
              <a:t>National Framework for Advance Care Planning Documents</a:t>
            </a:r>
          </a:p>
        </p:txBody>
      </p:sp>
      <p:sp>
        <p:nvSpPr>
          <p:cNvPr id="9220" name="Slide Number Placeholder 3">
            <a:extLst>
              <a:ext uri="{FF2B5EF4-FFF2-40B4-BE49-F238E27FC236}">
                <a16:creationId xmlns:a16="http://schemas.microsoft.com/office/drawing/2014/main" id="{9BF248E3-38CF-BA7D-AAF6-1BC5F140CB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0E21103E-EC61-438A-9C72-76E0FAA42B57}" type="slidenum">
              <a:rPr lang="en-AU" altLang="en-US" sz="1200">
                <a:solidFill>
                  <a:schemeClr val="bg2"/>
                </a:solidFill>
              </a:rPr>
              <a:pPr>
                <a:spcBef>
                  <a:spcPct val="0"/>
                </a:spcBef>
                <a:buFontTx/>
                <a:buNone/>
              </a:pPr>
              <a:t>6</a:t>
            </a:fld>
            <a:endParaRPr lang="en-AU" altLang="en-US" sz="1200">
              <a:solidFill>
                <a:schemeClr val="bg2"/>
              </a:solidFill>
            </a:endParaRPr>
          </a:p>
        </p:txBody>
      </p:sp>
      <p:pic>
        <p:nvPicPr>
          <p:cNvPr id="9221" name="Picture 6">
            <a:extLst>
              <a:ext uri="{FF2B5EF4-FFF2-40B4-BE49-F238E27FC236}">
                <a16:creationId xmlns:a16="http://schemas.microsoft.com/office/drawing/2014/main" id="{D6B6B59A-4E45-21FE-221E-FCCD6C9F7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7">
            <a:extLst>
              <a:ext uri="{FF2B5EF4-FFF2-40B4-BE49-F238E27FC236}">
                <a16:creationId xmlns:a16="http://schemas.microsoft.com/office/drawing/2014/main" id="{78659F03-033F-3D38-A271-9DB6058D3B49}"/>
              </a:ext>
            </a:extLst>
          </p:cNvPr>
          <p:cNvSpPr txBox="1">
            <a:spLocks noChangeArrowheads="1"/>
          </p:cNvSpPr>
          <p:nvPr/>
        </p:nvSpPr>
        <p:spPr bwMode="auto">
          <a:xfrm>
            <a:off x="179388" y="333375"/>
            <a:ext cx="777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What is advance care planning?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FDE85-D111-4A90-9F2B-56090AF58308}"/>
              </a:ext>
            </a:extLst>
          </p:cNvPr>
          <p:cNvSpPr>
            <a:spLocks noGrp="1"/>
          </p:cNvSpPr>
          <p:nvPr>
            <p:ph idx="1"/>
          </p:nvPr>
        </p:nvSpPr>
        <p:spPr>
          <a:xfrm>
            <a:off x="266700" y="1341438"/>
            <a:ext cx="8229600" cy="5400675"/>
          </a:xfrm>
        </p:spPr>
        <p:txBody>
          <a:bodyPr rtlCol="0">
            <a:normAutofit/>
          </a:bodyPr>
          <a:lstStyle/>
          <a:p>
            <a:pPr marL="0" indent="0" eaLnBrk="1" fontAlgn="auto" hangingPunct="1">
              <a:spcAft>
                <a:spcPts val="0"/>
              </a:spcAft>
              <a:buFont typeface="Arial" panose="020B0604020202020204" pitchFamily="34" charset="0"/>
              <a:buNone/>
              <a:defRPr/>
            </a:pPr>
            <a:r>
              <a:rPr lang="en-AU" sz="2800" dirty="0"/>
              <a:t>Diane is a 55-year-old woman whose mother has just died following a period of prolonged suffering due to a protracted illness. </a:t>
            </a:r>
          </a:p>
          <a:p>
            <a:pPr marL="0" indent="0" eaLnBrk="1" fontAlgn="auto" hangingPunct="1">
              <a:spcAft>
                <a:spcPts val="0"/>
              </a:spcAft>
              <a:buFont typeface="Arial" panose="020B0604020202020204" pitchFamily="34" charset="0"/>
              <a:buNone/>
              <a:defRPr/>
            </a:pPr>
            <a:r>
              <a:rPr lang="en-AU" sz="2800" dirty="0"/>
              <a:t>Diane would like to avoid experiencing the same level of suffering if she becomes ill in future. In particular, she wants to ensure that if she becomes unable to communicate with her family, she would not be kept alive artificially. </a:t>
            </a:r>
          </a:p>
          <a:p>
            <a:pPr marL="0" indent="0" eaLnBrk="1" fontAlgn="auto" hangingPunct="1">
              <a:spcAft>
                <a:spcPts val="0"/>
              </a:spcAft>
              <a:buFont typeface="Arial" panose="020B0604020202020204" pitchFamily="34" charset="0"/>
              <a:buNone/>
              <a:defRPr/>
            </a:pPr>
            <a:r>
              <a:rPr lang="en-AU" sz="2800" dirty="0"/>
              <a:t>She wants to know how she can legally ensure her wishes will be followed. </a:t>
            </a:r>
          </a:p>
          <a:p>
            <a:pPr marL="0" indent="0" eaLnBrk="1" fontAlgn="auto" hangingPunct="1">
              <a:spcAft>
                <a:spcPts val="0"/>
              </a:spcAft>
              <a:buFont typeface="Arial" panose="020B0604020202020204" pitchFamily="34" charset="0"/>
              <a:buNone/>
              <a:defRPr/>
            </a:pPr>
            <a:r>
              <a:rPr lang="en-AU" sz="2800" dirty="0"/>
              <a:t>2. What is your advice?</a:t>
            </a:r>
          </a:p>
          <a:p>
            <a:pPr eaLnBrk="1" fontAlgn="auto" hangingPunct="1">
              <a:spcAft>
                <a:spcPts val="0"/>
              </a:spcAft>
              <a:defRPr/>
            </a:pPr>
            <a:endParaRPr lang="en-AU" dirty="0"/>
          </a:p>
        </p:txBody>
      </p:sp>
      <p:sp>
        <p:nvSpPr>
          <p:cNvPr id="115715" name="Slide Number Placeholder 3">
            <a:extLst>
              <a:ext uri="{FF2B5EF4-FFF2-40B4-BE49-F238E27FC236}">
                <a16:creationId xmlns:a16="http://schemas.microsoft.com/office/drawing/2014/main" id="{42AF6956-50CB-0FA2-8813-BD5ED3D95C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049D76ED-2BFC-4418-BAB1-4B5379CE24A8}" type="slidenum">
              <a:rPr lang="en-AU" altLang="en-US" sz="1200">
                <a:solidFill>
                  <a:schemeClr val="bg2"/>
                </a:solidFill>
              </a:rPr>
              <a:pPr>
                <a:spcBef>
                  <a:spcPct val="0"/>
                </a:spcBef>
                <a:buFontTx/>
                <a:buNone/>
              </a:pPr>
              <a:t>60</a:t>
            </a:fld>
            <a:endParaRPr lang="en-AU" altLang="en-US" sz="1200">
              <a:solidFill>
                <a:schemeClr val="bg2"/>
              </a:solidFill>
            </a:endParaRPr>
          </a:p>
        </p:txBody>
      </p:sp>
      <p:pic>
        <p:nvPicPr>
          <p:cNvPr id="115716" name="Picture 5">
            <a:extLst>
              <a:ext uri="{FF2B5EF4-FFF2-40B4-BE49-F238E27FC236}">
                <a16:creationId xmlns:a16="http://schemas.microsoft.com/office/drawing/2014/main" id="{B44F44C6-C6D8-A839-7A78-75C406735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Box 6">
            <a:extLst>
              <a:ext uri="{FF2B5EF4-FFF2-40B4-BE49-F238E27FC236}">
                <a16:creationId xmlns:a16="http://schemas.microsoft.com/office/drawing/2014/main" id="{F5113AC6-FAD2-2876-FF08-C330967765E0}"/>
              </a:ext>
            </a:extLst>
          </p:cNvPr>
          <p:cNvSpPr txBox="1">
            <a:spLocks noChangeArrowheads="1"/>
          </p:cNvSpPr>
          <p:nvPr/>
        </p:nvSpPr>
        <p:spPr bwMode="auto">
          <a:xfrm>
            <a:off x="179388" y="334963"/>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9640B-47F4-4BFC-9568-A58C36DE0D10}"/>
              </a:ext>
            </a:extLst>
          </p:cNvPr>
          <p:cNvSpPr>
            <a:spLocks noGrp="1"/>
          </p:cNvSpPr>
          <p:nvPr>
            <p:ph idx="1"/>
          </p:nvPr>
        </p:nvSpPr>
        <p:spPr>
          <a:xfrm>
            <a:off x="266700" y="1206500"/>
            <a:ext cx="8626475" cy="4525963"/>
          </a:xfrm>
        </p:spPr>
        <p:txBody>
          <a:bodyPr rtlCol="0">
            <a:noAutofit/>
          </a:bodyPr>
          <a:lstStyle/>
          <a:p>
            <a:pPr marL="0" indent="0" eaLnBrk="1" fontAlgn="auto" hangingPunct="1">
              <a:spcAft>
                <a:spcPts val="0"/>
              </a:spcAft>
              <a:buFont typeface="Arial" panose="020B0604020202020204" pitchFamily="34" charset="0"/>
              <a:buNone/>
              <a:defRPr/>
            </a:pPr>
            <a:r>
              <a:rPr lang="en-AU" sz="2600" dirty="0"/>
              <a:t>Thomas is a 50-year-old man with acute kidney failure. He has dialysis several times a week and is no longer able to enjoy sports and other activities. He is aware that his life expectancy has been shortened by his condition. Thomas wants to complete an Advance Health Directive to refuse resuscitation. However, his wife has strong cultural and religious beliefs and does not agree. She would be his default substitute decision-maker and refuses to engage in the conversation. Thomas is confident that his wife would not honour his wishes and would instruct medical staff to perform resuscitation if a treatment decision was required. </a:t>
            </a:r>
          </a:p>
          <a:p>
            <a:pPr marL="0" indent="0" eaLnBrk="1" fontAlgn="auto" hangingPunct="1">
              <a:spcAft>
                <a:spcPts val="0"/>
              </a:spcAft>
              <a:buFont typeface="Arial" panose="020B0604020202020204" pitchFamily="34" charset="0"/>
              <a:buNone/>
              <a:defRPr/>
            </a:pPr>
            <a:r>
              <a:rPr lang="en-AU" sz="2600" dirty="0"/>
              <a:t>3. What is your advice?</a:t>
            </a:r>
          </a:p>
          <a:p>
            <a:pPr eaLnBrk="1" fontAlgn="auto" hangingPunct="1">
              <a:spcAft>
                <a:spcPts val="0"/>
              </a:spcAft>
              <a:defRPr/>
            </a:pPr>
            <a:endParaRPr lang="en-AU" sz="2800" dirty="0"/>
          </a:p>
        </p:txBody>
      </p:sp>
      <p:pic>
        <p:nvPicPr>
          <p:cNvPr id="117763" name="Picture 5">
            <a:extLst>
              <a:ext uri="{FF2B5EF4-FFF2-40B4-BE49-F238E27FC236}">
                <a16:creationId xmlns:a16="http://schemas.microsoft.com/office/drawing/2014/main" id="{A8838907-4105-D4DA-FBC6-4F958E822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Box 6">
            <a:extLst>
              <a:ext uri="{FF2B5EF4-FFF2-40B4-BE49-F238E27FC236}">
                <a16:creationId xmlns:a16="http://schemas.microsoft.com/office/drawing/2014/main" id="{22E549EE-B6BA-7182-ADF1-00B84557AC72}"/>
              </a:ext>
            </a:extLst>
          </p:cNvPr>
          <p:cNvSpPr txBox="1">
            <a:spLocks noChangeArrowheads="1"/>
          </p:cNvSpPr>
          <p:nvPr/>
        </p:nvSpPr>
        <p:spPr bwMode="auto">
          <a:xfrm>
            <a:off x="179388" y="334963"/>
            <a:ext cx="6624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F42A54-8230-4364-9629-E8D32ADF1ADD}"/>
              </a:ext>
            </a:extLst>
          </p:cNvPr>
          <p:cNvSpPr>
            <a:spLocks noGrp="1"/>
          </p:cNvSpPr>
          <p:nvPr>
            <p:ph idx="1"/>
          </p:nvPr>
        </p:nvSpPr>
        <p:spPr>
          <a:xfrm>
            <a:off x="266700" y="1196975"/>
            <a:ext cx="8626475" cy="5430838"/>
          </a:xfrm>
        </p:spPr>
        <p:txBody>
          <a:bodyPr rtlCol="0">
            <a:normAutofit fontScale="77500" lnSpcReduction="20000"/>
          </a:bodyPr>
          <a:lstStyle/>
          <a:p>
            <a:pPr eaLnBrk="1" fontAlgn="auto" hangingPunct="1">
              <a:spcAft>
                <a:spcPts val="0"/>
              </a:spcAft>
              <a:defRPr/>
            </a:pPr>
            <a:r>
              <a:rPr lang="en-AU" dirty="0"/>
              <a:t>Sam and his wife Joan have always been very open about the treatment preferences they would want at end-of-life. Sam has very strong opinions on artificial nutrition. He has stated in his Advance Health Directive that, if he becomes unable to feed himself in future, he refuses food or fluids including someone feeding him or artificial nutrition. Sam develops a rapidly progressive dementia and can no longer safely swallow. Without enteral feeding, Sam will die. </a:t>
            </a:r>
          </a:p>
          <a:p>
            <a:pPr eaLnBrk="1" fontAlgn="auto" hangingPunct="1">
              <a:spcAft>
                <a:spcPts val="0"/>
              </a:spcAft>
              <a:defRPr/>
            </a:pPr>
            <a:r>
              <a:rPr lang="en-AU" dirty="0"/>
              <a:t>4a. You are aware that not feeding Sam will eventually result in his death. Should you follow his treatment wishes, and if so, will you expose yourself to criminal liability?</a:t>
            </a:r>
          </a:p>
          <a:p>
            <a:pPr eaLnBrk="1" fontAlgn="auto" hangingPunct="1">
              <a:spcAft>
                <a:spcPts val="0"/>
              </a:spcAft>
              <a:defRPr/>
            </a:pPr>
            <a:r>
              <a:rPr lang="en-AU" dirty="0"/>
              <a:t>4b. Sam’s daughter disagrees with the treatment decision contained in his Advance Health Directive and says that it is wrong not to feed her father. Sam’s wife does not wish to be part of the discussion. What should you do? </a:t>
            </a:r>
          </a:p>
          <a:p>
            <a:pPr eaLnBrk="1" fontAlgn="auto" hangingPunct="1">
              <a:spcAft>
                <a:spcPts val="0"/>
              </a:spcAft>
              <a:defRPr/>
            </a:pPr>
            <a:endParaRPr lang="en-AU" dirty="0"/>
          </a:p>
        </p:txBody>
      </p:sp>
      <p:sp>
        <p:nvSpPr>
          <p:cNvPr id="119811" name="Slide Number Placeholder 3">
            <a:extLst>
              <a:ext uri="{FF2B5EF4-FFF2-40B4-BE49-F238E27FC236}">
                <a16:creationId xmlns:a16="http://schemas.microsoft.com/office/drawing/2014/main" id="{D9C0B467-0717-BE0D-04EA-EA4DDE2F3A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89DA52C0-F641-447D-A7A9-0274726A554A}" type="slidenum">
              <a:rPr lang="en-AU" altLang="en-US" sz="1200">
                <a:solidFill>
                  <a:schemeClr val="bg2"/>
                </a:solidFill>
              </a:rPr>
              <a:pPr>
                <a:spcBef>
                  <a:spcPct val="0"/>
                </a:spcBef>
                <a:buFontTx/>
                <a:buNone/>
              </a:pPr>
              <a:t>62</a:t>
            </a:fld>
            <a:endParaRPr lang="en-AU" altLang="en-US" sz="1200">
              <a:solidFill>
                <a:schemeClr val="bg2"/>
              </a:solidFill>
            </a:endParaRPr>
          </a:p>
        </p:txBody>
      </p:sp>
      <p:pic>
        <p:nvPicPr>
          <p:cNvPr id="119812" name="Picture 5">
            <a:extLst>
              <a:ext uri="{FF2B5EF4-FFF2-40B4-BE49-F238E27FC236}">
                <a16:creationId xmlns:a16="http://schemas.microsoft.com/office/drawing/2014/main" id="{3CE57DF2-13BB-5816-18B3-07C3EFC5F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Box 6">
            <a:extLst>
              <a:ext uri="{FF2B5EF4-FFF2-40B4-BE49-F238E27FC236}">
                <a16:creationId xmlns:a16="http://schemas.microsoft.com/office/drawing/2014/main" id="{87E8B2A0-4F71-4DA4-AAFD-625328128D56}"/>
              </a:ext>
            </a:extLst>
          </p:cNvPr>
          <p:cNvSpPr txBox="1">
            <a:spLocks noChangeArrowheads="1"/>
          </p:cNvSpPr>
          <p:nvPr/>
        </p:nvSpPr>
        <p:spPr bwMode="auto">
          <a:xfrm>
            <a:off x="179388" y="334963"/>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4">
            <a:extLst>
              <a:ext uri="{FF2B5EF4-FFF2-40B4-BE49-F238E27FC236}">
                <a16:creationId xmlns:a16="http://schemas.microsoft.com/office/drawing/2014/main" id="{35976597-ED9E-4036-3194-3B2622F8B6FA}"/>
              </a:ext>
            </a:extLst>
          </p:cNvPr>
          <p:cNvSpPr>
            <a:spLocks noGrp="1" noChangeArrowheads="1"/>
          </p:cNvSpPr>
          <p:nvPr>
            <p:ph type="ctrTitle"/>
          </p:nvPr>
        </p:nvSpPr>
        <p:spPr>
          <a:xfrm>
            <a:off x="720725" y="2130425"/>
            <a:ext cx="7772400" cy="1470025"/>
          </a:xfrm>
        </p:spPr>
        <p:txBody>
          <a:bodyPr/>
          <a:lstStyle/>
          <a:p>
            <a:pPr algn="l" eaLnBrk="1" hangingPunct="1"/>
            <a:r>
              <a:rPr lang="en-AU" altLang="en-US" b="1" dirty="0">
                <a:solidFill>
                  <a:srgbClr val="7030A0"/>
                </a:solidFill>
              </a:rPr>
              <a:t>Education and resources to assist in your role</a:t>
            </a:r>
          </a:p>
        </p:txBody>
      </p:sp>
      <p:sp>
        <p:nvSpPr>
          <p:cNvPr id="121859" name="Slide Number Placeholder 3">
            <a:extLst>
              <a:ext uri="{FF2B5EF4-FFF2-40B4-BE49-F238E27FC236}">
                <a16:creationId xmlns:a16="http://schemas.microsoft.com/office/drawing/2014/main" id="{EEAC1FF7-7BE1-471C-50BC-53E502149B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F82CC14-A367-4F14-A1BB-1F32525D45A8}" type="slidenum">
              <a:rPr lang="en-AU" altLang="en-US" sz="1200">
                <a:solidFill>
                  <a:srgbClr val="FFFFFF"/>
                </a:solidFill>
              </a:rPr>
              <a:pPr>
                <a:spcBef>
                  <a:spcPct val="0"/>
                </a:spcBef>
                <a:buFontTx/>
                <a:buNone/>
              </a:pPr>
              <a:t>63</a:t>
            </a:fld>
            <a:endParaRPr lang="en-AU" altLang="en-US" sz="1200">
              <a:solidFill>
                <a:srgbClr val="FFFFFF"/>
              </a:solidFill>
            </a:endParaRPr>
          </a:p>
        </p:txBody>
      </p:sp>
    </p:spTree>
    <p:extLst>
      <p:ext uri="{BB962C8B-B14F-4D97-AF65-F5344CB8AC3E}">
        <p14:creationId xmlns:p14="http://schemas.microsoft.com/office/powerpoint/2010/main" val="11575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a:extLst>
              <a:ext uri="{FF2B5EF4-FFF2-40B4-BE49-F238E27FC236}">
                <a16:creationId xmlns:a16="http://schemas.microsoft.com/office/drawing/2014/main" id="{91335E18-A69E-30B4-B55B-CE18A1D6F6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26A52FE-18AD-49D1-975B-5F19F660C24A}" type="slidenum">
              <a:rPr lang="en-AU" altLang="en-US" sz="1200">
                <a:solidFill>
                  <a:schemeClr val="bg2"/>
                </a:solidFill>
              </a:rPr>
              <a:pPr>
                <a:spcBef>
                  <a:spcPct val="0"/>
                </a:spcBef>
                <a:buFontTx/>
                <a:buNone/>
              </a:pPr>
              <a:t>64</a:t>
            </a:fld>
            <a:endParaRPr lang="en-AU" altLang="en-US" sz="1200">
              <a:solidFill>
                <a:schemeClr val="bg2"/>
              </a:solidFill>
            </a:endParaRPr>
          </a:p>
        </p:txBody>
      </p:sp>
      <p:pic>
        <p:nvPicPr>
          <p:cNvPr id="124931" name="Picture 5">
            <a:extLst>
              <a:ext uri="{FF2B5EF4-FFF2-40B4-BE49-F238E27FC236}">
                <a16:creationId xmlns:a16="http://schemas.microsoft.com/office/drawing/2014/main" id="{C34B4128-0F17-E7CB-C1D0-E9EBF3EE3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Box 6">
            <a:extLst>
              <a:ext uri="{FF2B5EF4-FFF2-40B4-BE49-F238E27FC236}">
                <a16:creationId xmlns:a16="http://schemas.microsoft.com/office/drawing/2014/main" id="{1CD2C980-3520-BB9A-6AA0-F47CC3BF43AB}"/>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Education</a:t>
            </a:r>
          </a:p>
        </p:txBody>
      </p:sp>
      <p:sp>
        <p:nvSpPr>
          <p:cNvPr id="124933" name="Rectangle 2">
            <a:extLst>
              <a:ext uri="{FF2B5EF4-FFF2-40B4-BE49-F238E27FC236}">
                <a16:creationId xmlns:a16="http://schemas.microsoft.com/office/drawing/2014/main" id="{E59F71C3-DA7A-C05A-0098-61CD13C0C26F}"/>
              </a:ext>
            </a:extLst>
          </p:cNvPr>
          <p:cNvSpPr>
            <a:spLocks noChangeArrowheads="1"/>
          </p:cNvSpPr>
          <p:nvPr/>
        </p:nvSpPr>
        <p:spPr bwMode="auto">
          <a:xfrm>
            <a:off x="382588" y="1268413"/>
            <a:ext cx="8712200" cy="52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7000"/>
              </a:lnSpc>
              <a:spcBef>
                <a:spcPct val="0"/>
              </a:spcBef>
              <a:buNone/>
            </a:pPr>
            <a:r>
              <a:rPr lang="en-AU" altLang="en-US" sz="2000" b="1" dirty="0">
                <a:latin typeface="+mn-lt"/>
                <a:ea typeface="Calibri" panose="020F0502020204030204" pitchFamily="34" charset="0"/>
                <a:cs typeface="Times New Roman" panose="02020603050405020304" pitchFamily="18" charset="0"/>
              </a:rPr>
              <a:t>For health professionals - </a:t>
            </a:r>
            <a:r>
              <a:rPr lang="en-AU" altLang="en-US" sz="2000" b="1" dirty="0">
                <a:solidFill>
                  <a:srgbClr val="0D0D0D"/>
                </a:solidFill>
                <a:latin typeface="+mn-lt"/>
                <a:ea typeface="Calibri" panose="020F0502020204030204" pitchFamily="34" charset="0"/>
                <a:cs typeface="Roboto-Regular"/>
              </a:rPr>
              <a:t>Cancer Council WA’s Palliative and Supportive Education Program (PaSCE)</a:t>
            </a:r>
          </a:p>
          <a:p>
            <a:pPr marL="342900" indent="-34290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rPr>
              <a:t>collectively creates a robust framework for advancing palliative care expertise, supporting the delivery of person-centred care across diverse healthcare settings through:</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Professional Development Education</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Volunteer Education</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Residential Aged Care Education in Palliative Care (RACEPC)</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Program of Experience in the Palliative Approach (PEPA)</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Palliative Care Scholarships</a:t>
            </a:r>
            <a:endParaRPr lang="en-AU" altLang="en-US" sz="2000" dirty="0">
              <a:solidFill>
                <a:srgbClr val="0D0D0D"/>
              </a:solidFill>
              <a:latin typeface="+mn-lt"/>
              <a:ea typeface="Calibri" panose="020F0502020204030204" pitchFamily="34" charset="0"/>
              <a:cs typeface="Roboto-Regular"/>
            </a:endParaRPr>
          </a:p>
          <a:p>
            <a:pPr marL="342900" indent="-342900" eaLnBrk="1" hangingPunct="1">
              <a:lnSpc>
                <a:spcPct val="107000"/>
              </a:lnSpc>
              <a:spcBef>
                <a:spcPct val="0"/>
              </a:spcBef>
            </a:pPr>
            <a:r>
              <a:rPr lang="en-AU" altLang="en-US" sz="2000" dirty="0">
                <a:solidFill>
                  <a:srgbClr val="0D0D0D"/>
                </a:solidFill>
                <a:latin typeface="+mn-lt"/>
                <a:hlinkClick r:id="rId4"/>
              </a:rPr>
              <a:t>www.pasce.com.au</a:t>
            </a:r>
            <a:r>
              <a:rPr lang="en-AU" altLang="en-US" sz="2000" dirty="0">
                <a:solidFill>
                  <a:srgbClr val="0D0D0D"/>
                </a:solidFill>
                <a:latin typeface="+mn-lt"/>
              </a:rPr>
              <a:t>     9382 9300</a:t>
            </a:r>
          </a:p>
          <a:p>
            <a:pPr eaLnBrk="1" hangingPunct="1">
              <a:lnSpc>
                <a:spcPct val="107000"/>
              </a:lnSpc>
              <a:spcBef>
                <a:spcPct val="0"/>
              </a:spcBef>
              <a:buFontTx/>
              <a:buNone/>
            </a:pPr>
            <a:endParaRPr lang="en-AU" altLang="en-US" sz="2000" dirty="0">
              <a:solidFill>
                <a:srgbClr val="0D0D0D"/>
              </a:solidFill>
              <a:latin typeface="+mn-lt"/>
              <a:ea typeface="Calibri" panose="020F0502020204030204" pitchFamily="34" charset="0"/>
              <a:cs typeface="Roboto-Regular"/>
            </a:endParaRPr>
          </a:p>
          <a:p>
            <a:pPr eaLnBrk="1" hangingPunct="1">
              <a:lnSpc>
                <a:spcPct val="107000"/>
              </a:lnSpc>
              <a:spcBef>
                <a:spcPct val="0"/>
              </a:spcBef>
              <a:buFontTx/>
              <a:buNone/>
            </a:pPr>
            <a:r>
              <a:rPr lang="en-AU" altLang="en-US" sz="2000" b="1" dirty="0">
                <a:solidFill>
                  <a:srgbClr val="0D0D0D"/>
                </a:solidFill>
                <a:latin typeface="+mn-lt"/>
                <a:ea typeface="Calibri" panose="020F0502020204030204" pitchFamily="34" charset="0"/>
                <a:cs typeface="Roboto-Regular"/>
              </a:rPr>
              <a:t>For the community - Palliative Care WA</a:t>
            </a:r>
          </a:p>
          <a:p>
            <a:pPr marL="285750" indent="-28575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rPr>
              <a:t>Free ACP workshops </a:t>
            </a:r>
          </a:p>
          <a:p>
            <a:pPr marL="285750" indent="-28575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rPr>
              <a:t>ACP Support service to assist people complete ACP documents</a:t>
            </a:r>
          </a:p>
          <a:p>
            <a:pPr marL="285750" indent="-28575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hlinkClick r:id="rId5"/>
              </a:rPr>
              <a:t>www.palliativecarewa.asn.au</a:t>
            </a:r>
            <a:r>
              <a:rPr lang="en-AU" altLang="en-US" sz="2000" dirty="0">
                <a:solidFill>
                  <a:srgbClr val="0D0D0D"/>
                </a:solidFill>
                <a:latin typeface="+mn-lt"/>
                <a:ea typeface="Calibri" panose="020F0502020204030204" pitchFamily="34" charset="0"/>
                <a:cs typeface="Roboto-Regular"/>
              </a:rPr>
              <a:t>     1300 551 704</a:t>
            </a:r>
          </a:p>
          <a:p>
            <a:pPr eaLnBrk="1" hangingPunct="1">
              <a:lnSpc>
                <a:spcPct val="107000"/>
              </a:lnSpc>
              <a:spcBef>
                <a:spcPct val="0"/>
              </a:spcBef>
              <a:buFontTx/>
              <a:buNone/>
            </a:pPr>
            <a:endParaRPr lang="en-AU"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603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B6D0468-5228-B69E-C5B0-9B878AA9A431}"/>
              </a:ext>
            </a:extLst>
          </p:cNvPr>
          <p:cNvSpPr>
            <a:spLocks noGrp="1"/>
          </p:cNvSpPr>
          <p:nvPr>
            <p:ph idx="1"/>
          </p:nvPr>
        </p:nvSpPr>
        <p:spPr>
          <a:xfrm>
            <a:off x="169470" y="1268760"/>
            <a:ext cx="7498873" cy="2899172"/>
          </a:xfrm>
        </p:spPr>
        <p:txBody>
          <a:bodyPr vert="horz" wrap="square" lIns="68580" tIns="34290" rIns="68580" bIns="34290" numCol="1" rtlCol="0" anchor="t" anchorCtr="0" compatLnSpc="1">
            <a:prstTxWarp prst="textNoShape">
              <a:avLst/>
            </a:prstTxWarp>
            <a:noAutofit/>
          </a:bodyPr>
          <a:lstStyle/>
          <a:p>
            <a:pPr>
              <a:spcBef>
                <a:spcPts val="0"/>
              </a:spcBef>
            </a:pPr>
            <a:r>
              <a:rPr lang="en-AU" sz="2400" dirty="0">
                <a:ea typeface="Calibri"/>
                <a:cs typeface="Arial"/>
              </a:rPr>
              <a:t>Your Guide to ACP in WA: A workbook </a:t>
            </a:r>
            <a:endParaRPr lang="en-US" sz="2400" dirty="0">
              <a:ea typeface="Calibri"/>
              <a:cs typeface="Arial"/>
            </a:endParaRPr>
          </a:p>
          <a:p>
            <a:pPr>
              <a:spcBef>
                <a:spcPts val="0"/>
              </a:spcBef>
            </a:pPr>
            <a:r>
              <a:rPr lang="en-AU" sz="2400" dirty="0">
                <a:ea typeface="Calibri"/>
                <a:cs typeface="Arial"/>
              </a:rPr>
              <a:t>ACP brochure and factsheet</a:t>
            </a:r>
            <a:endParaRPr lang="en-US" sz="2400" dirty="0">
              <a:ea typeface="Calibri"/>
              <a:cs typeface="Arial"/>
            </a:endParaRPr>
          </a:p>
          <a:p>
            <a:pPr>
              <a:spcBef>
                <a:spcPts val="0"/>
              </a:spcBef>
            </a:pPr>
            <a:r>
              <a:rPr lang="en-AU" sz="2400" dirty="0">
                <a:ea typeface="Calibri"/>
                <a:cs typeface="Arial"/>
              </a:rPr>
              <a:t>ACP brochure for the Aboriginal community </a:t>
            </a:r>
            <a:endParaRPr lang="en-US" sz="2400" dirty="0">
              <a:ea typeface="Calibri"/>
              <a:cs typeface="Arial"/>
            </a:endParaRPr>
          </a:p>
          <a:p>
            <a:pPr>
              <a:spcBef>
                <a:spcPts val="0"/>
              </a:spcBef>
            </a:pPr>
            <a:r>
              <a:rPr lang="en-AU" sz="2400" dirty="0">
                <a:ea typeface="Calibri"/>
                <a:cs typeface="Arial"/>
              </a:rPr>
              <a:t>AHD and ACP webpages and videos </a:t>
            </a:r>
            <a:endParaRPr lang="en-US" sz="2400" dirty="0">
              <a:ea typeface="Calibri"/>
              <a:cs typeface="Arial"/>
            </a:endParaRPr>
          </a:p>
          <a:p>
            <a:pPr>
              <a:spcBef>
                <a:spcPts val="0"/>
              </a:spcBef>
            </a:pPr>
            <a:r>
              <a:rPr lang="en-AU" sz="2400" dirty="0">
                <a:ea typeface="Calibri"/>
                <a:cs typeface="Arial"/>
              </a:rPr>
              <a:t>Quick reference to ACP resources in WA</a:t>
            </a:r>
            <a:endParaRPr lang="en-GB" sz="2400" dirty="0">
              <a:ea typeface="Calibri"/>
              <a:cs typeface="Calibri"/>
            </a:endParaRPr>
          </a:p>
        </p:txBody>
      </p:sp>
      <p:pic>
        <p:nvPicPr>
          <p:cNvPr id="11" name="Picture 10">
            <a:extLst>
              <a:ext uri="{FF2B5EF4-FFF2-40B4-BE49-F238E27FC236}">
                <a16:creationId xmlns:a16="http://schemas.microsoft.com/office/drawing/2014/main" id="{A49F7ABD-5BC5-95FB-10ED-F9023C8D57E6}"/>
              </a:ext>
            </a:extLst>
          </p:cNvPr>
          <p:cNvPicPr>
            <a:picLocks noChangeAspect="1"/>
          </p:cNvPicPr>
          <p:nvPr/>
        </p:nvPicPr>
        <p:blipFill rotWithShape="1">
          <a:blip r:embed="rId3"/>
          <a:srcRect r="49012"/>
          <a:stretch/>
        </p:blipFill>
        <p:spPr>
          <a:xfrm>
            <a:off x="3275856" y="2899945"/>
            <a:ext cx="4812613" cy="3238344"/>
          </a:xfrm>
          <a:prstGeom prst="rect">
            <a:avLst/>
          </a:prstGeom>
        </p:spPr>
      </p:pic>
      <p:pic>
        <p:nvPicPr>
          <p:cNvPr id="3" name="Picture 2">
            <a:extLst>
              <a:ext uri="{FF2B5EF4-FFF2-40B4-BE49-F238E27FC236}">
                <a16:creationId xmlns:a16="http://schemas.microsoft.com/office/drawing/2014/main" id="{F30826C8-1FB1-D6FA-45CE-709B36B584CE}"/>
              </a:ext>
            </a:extLst>
          </p:cNvPr>
          <p:cNvPicPr>
            <a:picLocks noChangeAspect="1"/>
          </p:cNvPicPr>
          <p:nvPr/>
        </p:nvPicPr>
        <p:blipFill>
          <a:blip r:embed="rId4"/>
          <a:stretch>
            <a:fillRect/>
          </a:stretch>
        </p:blipFill>
        <p:spPr>
          <a:xfrm>
            <a:off x="1339855" y="3490814"/>
            <a:ext cx="1658063" cy="2495100"/>
          </a:xfrm>
          <a:prstGeom prst="rect">
            <a:avLst/>
          </a:prstGeom>
          <a:ln>
            <a:solidFill>
              <a:schemeClr val="bg2">
                <a:lumMod val="65000"/>
              </a:schemeClr>
            </a:solidFill>
          </a:ln>
        </p:spPr>
      </p:pic>
      <p:pic>
        <p:nvPicPr>
          <p:cNvPr id="2" name="Picture 5">
            <a:extLst>
              <a:ext uri="{FF2B5EF4-FFF2-40B4-BE49-F238E27FC236}">
                <a16:creationId xmlns:a16="http://schemas.microsoft.com/office/drawing/2014/main" id="{60D7240D-25D5-17C6-2D24-412BF0B14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a:extLst>
              <a:ext uri="{FF2B5EF4-FFF2-40B4-BE49-F238E27FC236}">
                <a16:creationId xmlns:a16="http://schemas.microsoft.com/office/drawing/2014/main" id="{C3DCB39C-4D62-0466-31BA-244F071950F6}"/>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ACP Consumer Resources</a:t>
            </a:r>
          </a:p>
        </p:txBody>
      </p:sp>
    </p:spTree>
    <p:extLst>
      <p:ext uri="{BB962C8B-B14F-4D97-AF65-F5344CB8AC3E}">
        <p14:creationId xmlns:p14="http://schemas.microsoft.com/office/powerpoint/2010/main" val="776655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567D9E8-298C-4ADA-8184-20254AF1E440}"/>
              </a:ext>
            </a:extLst>
          </p:cNvPr>
          <p:cNvSpPr>
            <a:spLocks noGrp="1"/>
          </p:cNvSpPr>
          <p:nvPr>
            <p:ph idx="1"/>
          </p:nvPr>
        </p:nvSpPr>
        <p:spPr>
          <a:xfrm>
            <a:off x="304855" y="1360076"/>
            <a:ext cx="7867545" cy="3633817"/>
          </a:xfrm>
        </p:spPr>
        <p:txBody>
          <a:bodyPr vert="horz" wrap="square" lIns="68580" tIns="34290" rIns="68580" bIns="34290" numCol="1" rtlCol="0" anchor="t" anchorCtr="0" compatLnSpc="1">
            <a:prstTxWarp prst="textNoShape">
              <a:avLst/>
            </a:prstTxWarp>
            <a:normAutofit/>
          </a:bodyPr>
          <a:lstStyle/>
          <a:p>
            <a:r>
              <a:rPr lang="en-AU" sz="2000" dirty="0">
                <a:ea typeface="Calibri"/>
                <a:cs typeface="Arial"/>
              </a:rPr>
              <a:t>Advance Health Directive </a:t>
            </a:r>
            <a:endParaRPr lang="en-US" sz="3600" dirty="0"/>
          </a:p>
          <a:p>
            <a:r>
              <a:rPr lang="en-AU" sz="2000" dirty="0">
                <a:ea typeface="Calibri"/>
                <a:cs typeface="Arial"/>
              </a:rPr>
              <a:t>Guide to Making an Advance Health Directive in WA</a:t>
            </a:r>
          </a:p>
          <a:p>
            <a:pPr lvl="1">
              <a:buFont typeface="Arial" panose="020B0604020202020204" pitchFamily="34" charset="0"/>
              <a:buChar char="•"/>
            </a:pPr>
            <a:r>
              <a:rPr lang="en-AU" sz="2000" dirty="0">
                <a:ea typeface="Calibri"/>
                <a:cs typeface="Arial"/>
              </a:rPr>
              <a:t>Booklet and video versions</a:t>
            </a:r>
          </a:p>
          <a:p>
            <a:endParaRPr lang="en-AU" sz="1800" dirty="0">
              <a:latin typeface="Calibri"/>
              <a:ea typeface="Calibri"/>
              <a:cs typeface="Calibri"/>
            </a:endParaRPr>
          </a:p>
        </p:txBody>
      </p:sp>
      <p:pic>
        <p:nvPicPr>
          <p:cNvPr id="3" name="Picture 2">
            <a:extLst>
              <a:ext uri="{FF2B5EF4-FFF2-40B4-BE49-F238E27FC236}">
                <a16:creationId xmlns:a16="http://schemas.microsoft.com/office/drawing/2014/main" id="{3377F28E-FDD8-474F-BC56-0CA7E58A3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282" y="2626728"/>
            <a:ext cx="2208297" cy="3121154"/>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9FF1B1EF-D249-B558-7DBF-6DEAF7B53067}"/>
              </a:ext>
            </a:extLst>
          </p:cNvPr>
          <p:cNvPicPr>
            <a:picLocks noChangeAspect="1"/>
          </p:cNvPicPr>
          <p:nvPr/>
        </p:nvPicPr>
        <p:blipFill>
          <a:blip r:embed="rId4"/>
          <a:stretch>
            <a:fillRect/>
          </a:stretch>
        </p:blipFill>
        <p:spPr>
          <a:xfrm>
            <a:off x="4250888" y="2560961"/>
            <a:ext cx="2054688" cy="3244303"/>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8274CA0A-E659-D644-9706-8C63359C1964}"/>
              </a:ext>
            </a:extLst>
          </p:cNvPr>
          <p:cNvPicPr>
            <a:picLocks noChangeAspect="1"/>
          </p:cNvPicPr>
          <p:nvPr/>
        </p:nvPicPr>
        <p:blipFill rotWithShape="1">
          <a:blip r:embed="rId5"/>
          <a:srcRect l="11589"/>
          <a:stretch/>
        </p:blipFill>
        <p:spPr>
          <a:xfrm>
            <a:off x="539552" y="3727611"/>
            <a:ext cx="3312368" cy="2077653"/>
          </a:xfrm>
          <a:prstGeom prst="rect">
            <a:avLst/>
          </a:prstGeom>
        </p:spPr>
      </p:pic>
      <p:pic>
        <p:nvPicPr>
          <p:cNvPr id="4" name="Picture 5">
            <a:extLst>
              <a:ext uri="{FF2B5EF4-FFF2-40B4-BE49-F238E27FC236}">
                <a16:creationId xmlns:a16="http://schemas.microsoft.com/office/drawing/2014/main" id="{CEBEA1CC-A9CE-CA23-8F43-31D25A197D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1E908A6F-A15C-5846-4B80-CE789F6CABF8}"/>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Advance Health Directive &amp; Guide</a:t>
            </a:r>
          </a:p>
        </p:txBody>
      </p:sp>
    </p:spTree>
    <p:extLst>
      <p:ext uri="{BB962C8B-B14F-4D97-AF65-F5344CB8AC3E}">
        <p14:creationId xmlns:p14="http://schemas.microsoft.com/office/powerpoint/2010/main" val="3201018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CD60-FAB7-5503-5DED-695635403D9F}"/>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454D8C9-CE2C-1AA4-A357-E5ACF7F57EB9}"/>
              </a:ext>
            </a:extLst>
          </p:cNvPr>
          <p:cNvSpPr>
            <a:spLocks noGrp="1"/>
          </p:cNvSpPr>
          <p:nvPr>
            <p:ph idx="1"/>
          </p:nvPr>
        </p:nvSpPr>
        <p:spPr>
          <a:xfrm>
            <a:off x="423003" y="1395073"/>
            <a:ext cx="5609786" cy="3499247"/>
          </a:xfrm>
        </p:spPr>
        <p:txBody>
          <a:bodyPr vert="horz" wrap="square" lIns="68580" tIns="34290" rIns="68580" bIns="34290" numCol="1" rtlCol="0" anchor="t" anchorCtr="0" compatLnSpc="1">
            <a:prstTxWarp prst="textNoShape">
              <a:avLst/>
            </a:prstTxWarp>
            <a:normAutofit/>
          </a:bodyPr>
          <a:lstStyle/>
          <a:p>
            <a:r>
              <a:rPr lang="en-AU" sz="2200" dirty="0">
                <a:ea typeface="Calibri"/>
                <a:cs typeface="Arial"/>
              </a:rPr>
              <a:t>Health Professional Guide to ACP in WA</a:t>
            </a:r>
            <a:endParaRPr lang="en-US" sz="2200" dirty="0">
              <a:ea typeface="Calibri"/>
              <a:cs typeface="Calibri"/>
            </a:endParaRPr>
          </a:p>
          <a:p>
            <a:r>
              <a:rPr lang="en-AU" sz="2200" dirty="0">
                <a:ea typeface="Calibri"/>
                <a:cs typeface="Arial"/>
              </a:rPr>
              <a:t>Health Professional AHD &amp; ACP videos </a:t>
            </a:r>
            <a:endParaRPr lang="en-AU" sz="2200" dirty="0">
              <a:ea typeface="Calibri"/>
              <a:cs typeface="Calibri"/>
            </a:endParaRPr>
          </a:p>
          <a:p>
            <a:r>
              <a:rPr lang="en-AU" sz="2200" dirty="0">
                <a:ea typeface="Calibri"/>
                <a:cs typeface="Arial"/>
              </a:rPr>
              <a:t>Quick reference – Advance care planning resources in WA </a:t>
            </a:r>
          </a:p>
          <a:p>
            <a:r>
              <a:rPr lang="en-AU" sz="2200" dirty="0">
                <a:ea typeface="Calibri"/>
                <a:cs typeface="Arial"/>
              </a:rPr>
              <a:t>Mini audit tool for GPs</a:t>
            </a:r>
          </a:p>
          <a:p>
            <a:pPr marL="0" indent="0">
              <a:buNone/>
            </a:pPr>
            <a:endParaRPr lang="en-AU" sz="1800" dirty="0">
              <a:latin typeface="Calibri"/>
              <a:ea typeface="Calibri"/>
              <a:cs typeface="Calibri"/>
            </a:endParaRPr>
          </a:p>
        </p:txBody>
      </p:sp>
      <p:pic>
        <p:nvPicPr>
          <p:cNvPr id="2" name="Picture 1">
            <a:extLst>
              <a:ext uri="{FF2B5EF4-FFF2-40B4-BE49-F238E27FC236}">
                <a16:creationId xmlns:a16="http://schemas.microsoft.com/office/drawing/2014/main" id="{76BC934D-14EE-DED1-3608-7680E2273DD4}"/>
              </a:ext>
            </a:extLst>
          </p:cNvPr>
          <p:cNvPicPr>
            <a:picLocks noChangeAspect="1"/>
          </p:cNvPicPr>
          <p:nvPr/>
        </p:nvPicPr>
        <p:blipFill>
          <a:blip r:embed="rId3"/>
          <a:stretch>
            <a:fillRect/>
          </a:stretch>
        </p:blipFill>
        <p:spPr>
          <a:xfrm>
            <a:off x="1331640" y="3540455"/>
            <a:ext cx="4174981" cy="3128905"/>
          </a:xfrm>
          <a:prstGeom prst="rect">
            <a:avLst/>
          </a:prstGeom>
        </p:spPr>
      </p:pic>
      <p:pic>
        <p:nvPicPr>
          <p:cNvPr id="3" name="Picture 2">
            <a:extLst>
              <a:ext uri="{FF2B5EF4-FFF2-40B4-BE49-F238E27FC236}">
                <a16:creationId xmlns:a16="http://schemas.microsoft.com/office/drawing/2014/main" id="{82356E67-46EC-482F-4F2C-8808A4A0E1B6}"/>
              </a:ext>
            </a:extLst>
          </p:cNvPr>
          <p:cNvPicPr>
            <a:picLocks noChangeAspect="1"/>
          </p:cNvPicPr>
          <p:nvPr/>
        </p:nvPicPr>
        <p:blipFill>
          <a:blip r:embed="rId4"/>
          <a:stretch>
            <a:fillRect/>
          </a:stretch>
        </p:blipFill>
        <p:spPr>
          <a:xfrm>
            <a:off x="6068433" y="2619209"/>
            <a:ext cx="2784350" cy="4050151"/>
          </a:xfrm>
          <a:prstGeom prst="rect">
            <a:avLst/>
          </a:prstGeom>
          <a:ln>
            <a:solidFill>
              <a:schemeClr val="bg1">
                <a:lumMod val="65000"/>
              </a:schemeClr>
            </a:solidFill>
          </a:ln>
        </p:spPr>
      </p:pic>
      <p:pic>
        <p:nvPicPr>
          <p:cNvPr id="4" name="Picture 5">
            <a:extLst>
              <a:ext uri="{FF2B5EF4-FFF2-40B4-BE49-F238E27FC236}">
                <a16:creationId xmlns:a16="http://schemas.microsoft.com/office/drawing/2014/main" id="{628651CC-4011-4EF5-D68B-A7C53DA7D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2B3F44F1-E484-AB10-4B08-41D724156FC2}"/>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ACP Health Professional Resources</a:t>
            </a:r>
          </a:p>
        </p:txBody>
      </p:sp>
    </p:spTree>
    <p:extLst>
      <p:ext uri="{BB962C8B-B14F-4D97-AF65-F5344CB8AC3E}">
        <p14:creationId xmlns:p14="http://schemas.microsoft.com/office/powerpoint/2010/main" val="672615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7BF9F-7B71-42A9-AEE7-2142FD9DE5B7}"/>
              </a:ext>
            </a:extLst>
          </p:cNvPr>
          <p:cNvSpPr>
            <a:spLocks noGrp="1"/>
          </p:cNvSpPr>
          <p:nvPr>
            <p:ph idx="1"/>
          </p:nvPr>
        </p:nvSpPr>
        <p:spPr>
          <a:xfrm>
            <a:off x="277813" y="1338263"/>
            <a:ext cx="4799012" cy="5000625"/>
          </a:xfrm>
        </p:spPr>
        <p:txBody>
          <a:bodyPr rtlCol="0">
            <a:normAutofit fontScale="77500" lnSpcReduction="20000"/>
          </a:bodyPr>
          <a:lstStyle/>
          <a:p>
            <a:pPr marL="0" indent="0" eaLnBrk="1" hangingPunct="1">
              <a:spcAft>
                <a:spcPts val="0"/>
              </a:spcAft>
              <a:buFont typeface="Arial" panose="020B0604020202020204" pitchFamily="34" charset="0"/>
              <a:buNone/>
              <a:defRPr/>
            </a:pPr>
            <a:r>
              <a:rPr lang="en-AU" sz="3600" b="1" dirty="0">
                <a:solidFill>
                  <a:srgbClr val="7030A0"/>
                </a:solidFill>
              </a:rPr>
              <a:t>Department of Health WA Advance Care Planning Information Line</a:t>
            </a:r>
          </a:p>
          <a:p>
            <a:pPr marL="0" indent="0" eaLnBrk="1" hangingPunct="1">
              <a:spcAft>
                <a:spcPts val="0"/>
              </a:spcAft>
              <a:buFont typeface="Arial" panose="020B0604020202020204" pitchFamily="34" charset="0"/>
              <a:buNone/>
              <a:defRPr/>
            </a:pPr>
            <a:r>
              <a:rPr lang="en-AU" sz="3600" b="1" dirty="0">
                <a:solidFill>
                  <a:srgbClr val="7030A0"/>
                </a:solidFill>
              </a:rPr>
              <a:t> </a:t>
            </a:r>
            <a:r>
              <a:rPr lang="en-AU" sz="3000" dirty="0">
                <a:solidFill>
                  <a:srgbClr val="7030A0"/>
                </a:solidFill>
              </a:rPr>
              <a:t>​</a:t>
            </a:r>
          </a:p>
          <a:p>
            <a:pPr marL="0" indent="0" eaLnBrk="1" hangingPunct="1">
              <a:spcAft>
                <a:spcPts val="0"/>
              </a:spcAft>
              <a:buFont typeface="Arial" panose="020B0604020202020204" pitchFamily="34" charset="0"/>
              <a:buNone/>
              <a:defRPr/>
            </a:pPr>
            <a:r>
              <a:rPr lang="en-AU" sz="3100" dirty="0"/>
              <a:t>General queries and to order free resources and documents</a:t>
            </a:r>
          </a:p>
          <a:p>
            <a:pPr marL="0" indent="0" eaLnBrk="1" hangingPunct="1">
              <a:spcAft>
                <a:spcPts val="0"/>
              </a:spcAft>
              <a:buFont typeface="Arial" panose="020B0604020202020204" pitchFamily="34" charset="0"/>
              <a:buNone/>
              <a:defRPr/>
            </a:pPr>
            <a:r>
              <a:rPr lang="en-AU" sz="3100" dirty="0"/>
              <a:t>(e.g. Advance Health Directives)</a:t>
            </a:r>
          </a:p>
          <a:p>
            <a:pPr marL="0" indent="0" eaLnBrk="1" hangingPunct="1">
              <a:spcAft>
                <a:spcPts val="0"/>
              </a:spcAft>
              <a:buFont typeface="Arial" panose="020B0604020202020204" pitchFamily="34" charset="0"/>
              <a:buNone/>
              <a:defRPr/>
            </a:pPr>
            <a:endParaRPr lang="en-AU" sz="3100" dirty="0"/>
          </a:p>
          <a:p>
            <a:pPr marL="0" indent="0" eaLnBrk="1" hangingPunct="1">
              <a:spcAft>
                <a:spcPts val="0"/>
              </a:spcAft>
              <a:buFont typeface="Arial" panose="020B0604020202020204" pitchFamily="34" charset="0"/>
              <a:buNone/>
              <a:defRPr/>
            </a:pPr>
            <a:r>
              <a:rPr lang="en-AU" sz="3100" dirty="0"/>
              <a:t>(08) 9222 2300</a:t>
            </a:r>
          </a:p>
          <a:p>
            <a:pPr marL="0" indent="0" eaLnBrk="1" hangingPunct="1">
              <a:spcAft>
                <a:spcPts val="0"/>
              </a:spcAft>
              <a:buFont typeface="Arial" panose="020B0604020202020204" pitchFamily="34" charset="0"/>
              <a:buNone/>
              <a:defRPr/>
            </a:pPr>
            <a:r>
              <a:rPr lang="en-AU" sz="3100" u="sng" dirty="0">
                <a:hlinkClick r:id="rId3"/>
              </a:rPr>
              <a:t>ACP@health.wa.gov.au </a:t>
            </a:r>
            <a:r>
              <a:rPr lang="en-AU" sz="3100" dirty="0"/>
              <a:t>​</a:t>
            </a:r>
          </a:p>
          <a:p>
            <a:pPr marL="0" indent="0" eaLnBrk="1" hangingPunct="1">
              <a:spcAft>
                <a:spcPts val="0"/>
              </a:spcAft>
              <a:buFont typeface="Arial" panose="020B0604020202020204" pitchFamily="34" charset="0"/>
              <a:buNone/>
              <a:defRPr/>
            </a:pPr>
            <a:r>
              <a:rPr lang="en-US" sz="3100" dirty="0"/>
              <a:t>​</a:t>
            </a:r>
            <a:endParaRPr lang="en-AU" sz="3100" dirty="0"/>
          </a:p>
          <a:p>
            <a:pPr marL="0" indent="0" eaLnBrk="1" hangingPunct="1">
              <a:spcAft>
                <a:spcPts val="0"/>
              </a:spcAft>
              <a:buFont typeface="Arial" panose="020B0604020202020204" pitchFamily="34" charset="0"/>
              <a:buNone/>
              <a:defRPr/>
            </a:pPr>
            <a:r>
              <a:rPr lang="en-AU" sz="3100" dirty="0"/>
              <a:t>health.wa.gov.au/ACP</a:t>
            </a:r>
            <a:r>
              <a:rPr lang="en-US" sz="3100" dirty="0"/>
              <a:t>​</a:t>
            </a:r>
          </a:p>
          <a:p>
            <a:pPr marL="0" indent="0" eaLnBrk="1" hangingPunct="1">
              <a:spcAft>
                <a:spcPts val="0"/>
              </a:spcAft>
              <a:buFont typeface="Arial" panose="020B0604020202020204" pitchFamily="34" charset="0"/>
              <a:buNone/>
              <a:defRPr/>
            </a:pPr>
            <a:r>
              <a:rPr lang="en-AU" sz="3100" dirty="0"/>
              <a:t>health.wa.gov.au/AHD</a:t>
            </a:r>
            <a:r>
              <a:rPr lang="en-US" sz="3100" dirty="0"/>
              <a:t>​</a:t>
            </a:r>
          </a:p>
        </p:txBody>
      </p:sp>
      <p:sp>
        <p:nvSpPr>
          <p:cNvPr id="122883" name="Slide Number Placeholder 3">
            <a:extLst>
              <a:ext uri="{FF2B5EF4-FFF2-40B4-BE49-F238E27FC236}">
                <a16:creationId xmlns:a16="http://schemas.microsoft.com/office/drawing/2014/main" id="{940FB07F-1688-419F-A442-6DC77E61C8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3A77093-FFE0-465C-AB36-6EBD04FAA9B6}" type="slidenum">
              <a:rPr lang="en-AU" altLang="en-US" sz="1200">
                <a:solidFill>
                  <a:schemeClr val="bg2"/>
                </a:solidFill>
              </a:rPr>
              <a:pPr>
                <a:spcBef>
                  <a:spcPct val="0"/>
                </a:spcBef>
                <a:buFontTx/>
                <a:buNone/>
              </a:pPr>
              <a:t>68</a:t>
            </a:fld>
            <a:endParaRPr lang="en-AU" altLang="en-US" sz="1200">
              <a:solidFill>
                <a:schemeClr val="bg2"/>
              </a:solidFill>
            </a:endParaRPr>
          </a:p>
        </p:txBody>
      </p:sp>
      <p:pic>
        <p:nvPicPr>
          <p:cNvPr id="122884" name="Picture 5">
            <a:extLst>
              <a:ext uri="{FF2B5EF4-FFF2-40B4-BE49-F238E27FC236}">
                <a16:creationId xmlns:a16="http://schemas.microsoft.com/office/drawing/2014/main" id="{2F3D74F6-C86F-7AD6-C955-6BDECB7CD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188"/>
            <a:ext cx="75247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Box 6">
            <a:extLst>
              <a:ext uri="{FF2B5EF4-FFF2-40B4-BE49-F238E27FC236}">
                <a16:creationId xmlns:a16="http://schemas.microsoft.com/office/drawing/2014/main" id="{5CDC84C2-D8DF-B558-E38A-AC91D6A61BDC}"/>
              </a:ext>
            </a:extLst>
          </p:cNvPr>
          <p:cNvSpPr txBox="1">
            <a:spLocks noChangeArrowheads="1"/>
          </p:cNvSpPr>
          <p:nvPr/>
        </p:nvSpPr>
        <p:spPr bwMode="auto">
          <a:xfrm>
            <a:off x="179388" y="33496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Further information</a:t>
            </a:r>
          </a:p>
        </p:txBody>
      </p:sp>
      <p:pic>
        <p:nvPicPr>
          <p:cNvPr id="122886" name="Picture 4" descr="A picture containing text, person, screenshot&#10;&#10;Description automatically generated">
            <a:extLst>
              <a:ext uri="{FF2B5EF4-FFF2-40B4-BE49-F238E27FC236}">
                <a16:creationId xmlns:a16="http://schemas.microsoft.com/office/drawing/2014/main" id="{EA7E0CCD-39CD-2F54-6814-5F12E2D62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182688"/>
            <a:ext cx="36449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1A801EF5-8652-E112-44B4-DDBD996E33D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DD77DDC6-F958-4C93-9A81-261C01FEE093}" type="slidenum">
              <a:rPr lang="en-AU" altLang="en-US" sz="1200">
                <a:solidFill>
                  <a:schemeClr val="bg2"/>
                </a:solidFill>
              </a:rPr>
              <a:pPr>
                <a:spcBef>
                  <a:spcPct val="0"/>
                </a:spcBef>
                <a:buFontTx/>
                <a:buNone/>
              </a:pPr>
              <a:t>69</a:t>
            </a:fld>
            <a:endParaRPr lang="en-AU" altLang="en-US" sz="1200">
              <a:solidFill>
                <a:schemeClr val="bg2"/>
              </a:solidFill>
            </a:endParaRPr>
          </a:p>
        </p:txBody>
      </p:sp>
      <p:pic>
        <p:nvPicPr>
          <p:cNvPr id="135171" name="Picture 9">
            <a:extLst>
              <a:ext uri="{FF2B5EF4-FFF2-40B4-BE49-F238E27FC236}">
                <a16:creationId xmlns:a16="http://schemas.microsoft.com/office/drawing/2014/main" id="{525A789C-87B3-F7F5-1711-D4114B088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4517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Box 7">
            <a:extLst>
              <a:ext uri="{FF2B5EF4-FFF2-40B4-BE49-F238E27FC236}">
                <a16:creationId xmlns:a16="http://schemas.microsoft.com/office/drawing/2014/main" id="{0E3EBE1A-78AB-5118-62A3-4160DB5FF269}"/>
              </a:ext>
            </a:extLst>
          </p:cNvPr>
          <p:cNvSpPr txBox="1">
            <a:spLocks noChangeArrowheads="1"/>
          </p:cNvSpPr>
          <p:nvPr/>
        </p:nvSpPr>
        <p:spPr bwMode="auto">
          <a:xfrm>
            <a:off x="179388" y="333375"/>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Acknowledgements</a:t>
            </a:r>
          </a:p>
        </p:txBody>
      </p:sp>
      <p:sp>
        <p:nvSpPr>
          <p:cNvPr id="6" name="Rectangle 5">
            <a:extLst>
              <a:ext uri="{FF2B5EF4-FFF2-40B4-BE49-F238E27FC236}">
                <a16:creationId xmlns:a16="http://schemas.microsoft.com/office/drawing/2014/main" id="{AD89F3E9-03E5-41F8-9DEE-A0C72EFC3407}"/>
              </a:ext>
            </a:extLst>
          </p:cNvPr>
          <p:cNvSpPr/>
          <p:nvPr/>
        </p:nvSpPr>
        <p:spPr>
          <a:xfrm>
            <a:off x="323850" y="1484313"/>
            <a:ext cx="8712200" cy="4652962"/>
          </a:xfrm>
          <a:prstGeom prst="rect">
            <a:avLst/>
          </a:prstGeom>
        </p:spPr>
        <p:txBody>
          <a:bodyPr>
            <a:spAutoFit/>
          </a:bodyPr>
          <a:lstStyle/>
          <a:p>
            <a:pPr eaLnBrk="1" fontAlgn="auto" hangingPunct="1">
              <a:spcBef>
                <a:spcPts val="0"/>
              </a:spcBef>
              <a:spcAft>
                <a:spcPts val="0"/>
              </a:spcAft>
              <a:defRPr/>
            </a:pPr>
            <a:r>
              <a:rPr lang="en-AU" b="1" dirty="0">
                <a:latin typeface="+mn-lt"/>
              </a:rPr>
              <a:t> </a:t>
            </a:r>
            <a:endParaRPr lang="en-AU" dirty="0">
              <a:latin typeface="+mn-lt"/>
            </a:endParaRPr>
          </a:p>
          <a:p>
            <a:pPr eaLnBrk="1" fontAlgn="auto" hangingPunct="1">
              <a:spcBef>
                <a:spcPts val="0"/>
              </a:spcBef>
              <a:spcAft>
                <a:spcPts val="0"/>
              </a:spcAft>
              <a:defRPr/>
            </a:pPr>
            <a:r>
              <a:rPr lang="en-AU" sz="2200" dirty="0">
                <a:latin typeface="+mn-lt"/>
              </a:rPr>
              <a:t>The following documents and resources informed the development of this Guide:</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Department of Health WA. Health Professional Guide to Advance Care Planning in Western Australia. Perth: End-of-Life Care Program, Department of Health, Western Australia; 2022.</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Palliative Care WA. Advance care planning introductory model. Perth, WA; Palliative Care WA ACP Consortium, 2022.</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Advance Care Planning Australia. Factsheet for healthcare professionals. Austin Health, August 2018.</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Nous Group. National Framework for Advance Care Planning Documents. Department of Health Australia, May 2021.</a:t>
            </a:r>
          </a:p>
          <a:p>
            <a:pPr marL="285750" indent="-285750" eaLnBrk="1" fontAlgn="auto" hangingPunct="1">
              <a:spcBef>
                <a:spcPts val="0"/>
              </a:spcBef>
              <a:spcAft>
                <a:spcPts val="0"/>
              </a:spcAft>
              <a:buFont typeface="Arial" panose="020B0604020202020204" pitchFamily="34" charset="0"/>
              <a:buChar char="•"/>
              <a:defRPr/>
            </a:pPr>
            <a:endParaRPr lang="en-AU" u="sng" dirty="0">
              <a:solidFill>
                <a:srgbClr val="0000FF"/>
              </a:solidFill>
              <a:latin typeface="+mn-lt"/>
            </a:endParaRPr>
          </a:p>
          <a:p>
            <a:pPr eaLnBrk="1" fontAlgn="auto" hangingPunct="1">
              <a:lnSpc>
                <a:spcPct val="107000"/>
              </a:lnSpc>
              <a:spcBef>
                <a:spcPts val="0"/>
              </a:spcBef>
              <a:spcAft>
                <a:spcPts val="0"/>
              </a:spcAft>
              <a:defRPr/>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09EE8-68FE-4A0C-B87B-C81196705C4C}"/>
              </a:ext>
            </a:extLst>
          </p:cNvPr>
          <p:cNvSpPr>
            <a:spLocks noGrp="1"/>
          </p:cNvSpPr>
          <p:nvPr>
            <p:ph idx="1"/>
          </p:nvPr>
        </p:nvSpPr>
        <p:spPr>
          <a:xfrm>
            <a:off x="266700" y="1079500"/>
            <a:ext cx="8229600" cy="5551488"/>
          </a:xfrm>
        </p:spPr>
        <p:txBody>
          <a:bodyPr rtlCol="0">
            <a:normAutofit/>
          </a:bodyPr>
          <a:lstStyle/>
          <a:p>
            <a:pPr marL="0" indent="0" eaLnBrk="1" fontAlgn="auto" hangingPunct="1">
              <a:spcAft>
                <a:spcPts val="0"/>
              </a:spcAft>
              <a:buFont typeface="Arial" panose="020B0604020202020204" pitchFamily="34" charset="0"/>
              <a:buNone/>
              <a:defRPr/>
            </a:pPr>
            <a:r>
              <a:rPr lang="en-AU" sz="3000" dirty="0"/>
              <a:t>Advance care planning: </a:t>
            </a:r>
          </a:p>
          <a:p>
            <a:pPr marL="171450" indent="-171450" eaLnBrk="1" fontAlgn="auto" hangingPunct="1">
              <a:spcAft>
                <a:spcPts val="0"/>
              </a:spcAft>
              <a:defRPr/>
            </a:pPr>
            <a:r>
              <a:rPr lang="en-AU" sz="3000" dirty="0"/>
              <a:t>is voluntary, person-centred</a:t>
            </a:r>
          </a:p>
          <a:p>
            <a:pPr marL="171450" indent="-171450" eaLnBrk="1" fontAlgn="auto" hangingPunct="1">
              <a:spcAft>
                <a:spcPts val="0"/>
              </a:spcAft>
              <a:defRPr/>
            </a:pPr>
            <a:r>
              <a:rPr lang="en-AU" sz="3000" dirty="0"/>
              <a:t>is an ongoing process and requires regular review</a:t>
            </a:r>
          </a:p>
          <a:p>
            <a:pPr marL="171450" indent="-171450" eaLnBrk="1" fontAlgn="auto" hangingPunct="1">
              <a:spcAft>
                <a:spcPts val="0"/>
              </a:spcAft>
              <a:defRPr/>
            </a:pPr>
            <a:r>
              <a:rPr lang="en-AU" sz="3000" dirty="0"/>
              <a:t>can be undertaken at any age, ideally commences before a person is unwell</a:t>
            </a:r>
          </a:p>
          <a:p>
            <a:pPr marL="171450" indent="-171450" eaLnBrk="1" fontAlgn="auto" hangingPunct="1">
              <a:spcAft>
                <a:spcPts val="0"/>
              </a:spcAft>
              <a:defRPr/>
            </a:pPr>
            <a:r>
              <a:rPr lang="en-AU" sz="3000" dirty="0"/>
              <a:t>is inclusive and can involve as many people a person chooses.</a:t>
            </a:r>
          </a:p>
          <a:p>
            <a:pPr marL="0" indent="0" eaLnBrk="1" fontAlgn="auto" hangingPunct="1">
              <a:spcAft>
                <a:spcPts val="0"/>
              </a:spcAft>
              <a:buFont typeface="Arial" panose="020B0604020202020204" pitchFamily="34" charset="0"/>
              <a:buNone/>
              <a:defRPr/>
            </a:pPr>
            <a:endParaRPr lang="en-AU" dirty="0"/>
          </a:p>
        </p:txBody>
      </p:sp>
      <p:sp>
        <p:nvSpPr>
          <p:cNvPr id="11267" name="Slide Number Placeholder 3">
            <a:extLst>
              <a:ext uri="{FF2B5EF4-FFF2-40B4-BE49-F238E27FC236}">
                <a16:creationId xmlns:a16="http://schemas.microsoft.com/office/drawing/2014/main" id="{E800744B-ACC0-9200-455E-FE6C393E78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A037C49-B84A-40AD-A065-5F0F58B85597}" type="slidenum">
              <a:rPr lang="en-AU" altLang="en-US" sz="1200">
                <a:solidFill>
                  <a:schemeClr val="bg2"/>
                </a:solidFill>
              </a:rPr>
              <a:pPr>
                <a:spcBef>
                  <a:spcPct val="0"/>
                </a:spcBef>
                <a:buFontTx/>
                <a:buNone/>
              </a:pPr>
              <a:t>7</a:t>
            </a:fld>
            <a:endParaRPr lang="en-AU" altLang="en-US" sz="1200">
              <a:solidFill>
                <a:schemeClr val="bg2"/>
              </a:solidFill>
            </a:endParaRPr>
          </a:p>
        </p:txBody>
      </p:sp>
      <p:pic>
        <p:nvPicPr>
          <p:cNvPr id="11268" name="Picture 4">
            <a:extLst>
              <a:ext uri="{FF2B5EF4-FFF2-40B4-BE49-F238E27FC236}">
                <a16:creationId xmlns:a16="http://schemas.microsoft.com/office/drawing/2014/main" id="{BDB2BBE2-1E43-8413-EB28-F36A53FE2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a:extLst>
              <a:ext uri="{FF2B5EF4-FFF2-40B4-BE49-F238E27FC236}">
                <a16:creationId xmlns:a16="http://schemas.microsoft.com/office/drawing/2014/main" id="{024ACB51-E726-B352-EBA8-1FB70AE6DAAB}"/>
              </a:ext>
            </a:extLst>
          </p:cNvPr>
          <p:cNvSpPr txBox="1">
            <a:spLocks noChangeArrowheads="1"/>
          </p:cNvSpPr>
          <p:nvPr/>
        </p:nvSpPr>
        <p:spPr bwMode="auto">
          <a:xfrm>
            <a:off x="107950" y="338138"/>
            <a:ext cx="6119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Principles of ACP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FD365-5948-4BA6-93BA-CA0577F5E2E4}"/>
              </a:ext>
            </a:extLst>
          </p:cNvPr>
          <p:cNvSpPr>
            <a:spLocks noGrp="1"/>
          </p:cNvSpPr>
          <p:nvPr>
            <p:ph idx="1"/>
          </p:nvPr>
        </p:nvSpPr>
        <p:spPr>
          <a:xfrm>
            <a:off x="266700" y="1079500"/>
            <a:ext cx="8229600" cy="5551488"/>
          </a:xfrm>
        </p:spPr>
        <p:txBody>
          <a:bodyPr rtlCol="0">
            <a:normAutofit/>
          </a:bodyPr>
          <a:lstStyle/>
          <a:p>
            <a:pPr marL="0" indent="0" eaLnBrk="1" fontAlgn="auto" hangingPunct="1">
              <a:spcAft>
                <a:spcPts val="0"/>
              </a:spcAft>
              <a:buFont typeface="Arial" panose="020B0604020202020204" pitchFamily="34" charset="0"/>
              <a:buNone/>
              <a:defRPr/>
            </a:pPr>
            <a:r>
              <a:rPr lang="en-AU" sz="3000" dirty="0"/>
              <a:t>Advance care planning (cont.): </a:t>
            </a:r>
          </a:p>
          <a:p>
            <a:pPr marL="171450" indent="-171450" eaLnBrk="1" fontAlgn="auto" hangingPunct="1">
              <a:spcAft>
                <a:spcPts val="0"/>
              </a:spcAft>
              <a:defRPr/>
            </a:pPr>
            <a:r>
              <a:rPr lang="en-AU" sz="3000" dirty="0"/>
              <a:t>is holistic and respects the whole person </a:t>
            </a:r>
          </a:p>
          <a:p>
            <a:pPr marL="171450" indent="-171450" eaLnBrk="1" fontAlgn="auto" hangingPunct="1">
              <a:spcAft>
                <a:spcPts val="0"/>
              </a:spcAft>
              <a:defRPr/>
            </a:pPr>
            <a:r>
              <a:rPr lang="en-AU" sz="3000" dirty="0"/>
              <a:t>acknowledges and respects a person’s attitudes (including cultural and spiritual) towards health and wellbeing</a:t>
            </a:r>
          </a:p>
          <a:p>
            <a:pPr marL="171450" indent="-171450" eaLnBrk="1" fontAlgn="auto" hangingPunct="1">
              <a:spcAft>
                <a:spcPts val="0"/>
              </a:spcAft>
              <a:defRPr/>
            </a:pPr>
            <a:r>
              <a:rPr lang="en-AU" sz="3000" dirty="0"/>
              <a:t>focuses on the person’s values, priorities and preferences</a:t>
            </a:r>
          </a:p>
          <a:p>
            <a:pPr marL="171450" indent="-171450" eaLnBrk="1" fontAlgn="auto" hangingPunct="1">
              <a:spcAft>
                <a:spcPts val="0"/>
              </a:spcAft>
              <a:defRPr/>
            </a:pPr>
            <a:r>
              <a:rPr lang="en-AU" sz="3000" dirty="0"/>
              <a:t>may involve many, and sometimes challenging, discussions</a:t>
            </a:r>
          </a:p>
          <a:p>
            <a:pPr marL="171450" indent="-171450" eaLnBrk="1" fontAlgn="auto" hangingPunct="1">
              <a:spcAft>
                <a:spcPts val="0"/>
              </a:spcAft>
              <a:defRPr/>
            </a:pPr>
            <a:r>
              <a:rPr lang="en-AU" sz="3000" dirty="0"/>
              <a:t>needs to follow an ethical process.</a:t>
            </a:r>
          </a:p>
        </p:txBody>
      </p:sp>
      <p:sp>
        <p:nvSpPr>
          <p:cNvPr id="13315" name="Slide Number Placeholder 3">
            <a:extLst>
              <a:ext uri="{FF2B5EF4-FFF2-40B4-BE49-F238E27FC236}">
                <a16:creationId xmlns:a16="http://schemas.microsoft.com/office/drawing/2014/main" id="{87D16130-D4EF-7760-4C12-D656FCB78C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C38B4B7-C8B7-4FFB-B407-7E7A92F853BF}" type="slidenum">
              <a:rPr lang="en-AU" altLang="en-US" sz="1200">
                <a:solidFill>
                  <a:schemeClr val="bg2"/>
                </a:solidFill>
              </a:rPr>
              <a:pPr>
                <a:spcBef>
                  <a:spcPct val="0"/>
                </a:spcBef>
                <a:buFontTx/>
                <a:buNone/>
              </a:pPr>
              <a:t>8</a:t>
            </a:fld>
            <a:endParaRPr lang="en-AU" altLang="en-US" sz="1200">
              <a:solidFill>
                <a:schemeClr val="bg2"/>
              </a:solidFill>
            </a:endParaRPr>
          </a:p>
        </p:txBody>
      </p:sp>
      <p:pic>
        <p:nvPicPr>
          <p:cNvPr id="13316" name="Picture 4">
            <a:extLst>
              <a:ext uri="{FF2B5EF4-FFF2-40B4-BE49-F238E27FC236}">
                <a16:creationId xmlns:a16="http://schemas.microsoft.com/office/drawing/2014/main" id="{7BBBE873-CB53-42E9-DAEA-915BF4F5E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a:extLst>
              <a:ext uri="{FF2B5EF4-FFF2-40B4-BE49-F238E27FC236}">
                <a16:creationId xmlns:a16="http://schemas.microsoft.com/office/drawing/2014/main" id="{7A3C47FA-CE5A-D41E-B07E-C5DDCD8E26DA}"/>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Principles of ACP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E3086DF9-60F0-243D-C8D8-2043BAC8DB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2ADC19F9-1885-4070-9CEC-68DBC909B829}" type="slidenum">
              <a:rPr lang="en-AU" altLang="en-US" sz="1200">
                <a:solidFill>
                  <a:schemeClr val="bg2"/>
                </a:solidFill>
              </a:rPr>
              <a:pPr>
                <a:spcBef>
                  <a:spcPct val="0"/>
                </a:spcBef>
                <a:buFontTx/>
                <a:buNone/>
              </a:pPr>
              <a:t>9</a:t>
            </a:fld>
            <a:endParaRPr lang="en-AU" altLang="en-US" sz="1200">
              <a:solidFill>
                <a:schemeClr val="bg2"/>
              </a:solidFill>
            </a:endParaRPr>
          </a:p>
        </p:txBody>
      </p:sp>
      <p:sp>
        <p:nvSpPr>
          <p:cNvPr id="15363" name="Title 1">
            <a:extLst>
              <a:ext uri="{FF2B5EF4-FFF2-40B4-BE49-F238E27FC236}">
                <a16:creationId xmlns:a16="http://schemas.microsoft.com/office/drawing/2014/main" id="{4D82B8F1-9E6A-BC25-D5FD-6CFA7F5041A1}"/>
              </a:ext>
            </a:extLst>
          </p:cNvPr>
          <p:cNvSpPr txBox="1">
            <a:spLocks noChangeArrowheads="1"/>
          </p:cNvSpPr>
          <p:nvPr/>
        </p:nvSpPr>
        <p:spPr bwMode="auto">
          <a:xfrm>
            <a:off x="266700" y="1079500"/>
            <a:ext cx="8578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a:solidFill>
                  <a:srgbClr val="7030A0"/>
                </a:solidFill>
              </a:rPr>
              <a:t>Benefits of advance care planning</a:t>
            </a:r>
          </a:p>
        </p:txBody>
      </p:sp>
      <p:pic>
        <p:nvPicPr>
          <p:cNvPr id="15364" name="Picture 5">
            <a:extLst>
              <a:ext uri="{FF2B5EF4-FFF2-40B4-BE49-F238E27FC236}">
                <a16:creationId xmlns:a16="http://schemas.microsoft.com/office/drawing/2014/main" id="{D003144C-A6AD-1F3E-35F1-11861E907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a:extLst>
              <a:ext uri="{FF2B5EF4-FFF2-40B4-BE49-F238E27FC236}">
                <a16:creationId xmlns:a16="http://schemas.microsoft.com/office/drawing/2014/main" id="{445CFAB6-23E4-BDD1-2CF3-45C09E223D66}"/>
              </a:ext>
            </a:extLst>
          </p:cNvPr>
          <p:cNvSpPr txBox="1">
            <a:spLocks noChangeArrowheads="1"/>
          </p:cNvSpPr>
          <p:nvPr/>
        </p:nvSpPr>
        <p:spPr bwMode="auto">
          <a:xfrm>
            <a:off x="179388" y="333375"/>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
        <p:nvSpPr>
          <p:cNvPr id="15366" name="Content Placeholder 7">
            <a:extLst>
              <a:ext uri="{FF2B5EF4-FFF2-40B4-BE49-F238E27FC236}">
                <a16:creationId xmlns:a16="http://schemas.microsoft.com/office/drawing/2014/main" id="{3D7FB7D3-74EE-E92C-0FAA-BAF4D81F0EA9}"/>
              </a:ext>
            </a:extLst>
          </p:cNvPr>
          <p:cNvSpPr>
            <a:spLocks noGrp="1" noChangeArrowheads="1"/>
          </p:cNvSpPr>
          <p:nvPr>
            <p:ph idx="1"/>
          </p:nvPr>
        </p:nvSpPr>
        <p:spPr>
          <a:xfrm>
            <a:off x="266700" y="1628775"/>
            <a:ext cx="8229600" cy="5294313"/>
          </a:xfrm>
        </p:spPr>
        <p:txBody>
          <a:bodyPr/>
          <a:lstStyle/>
          <a:p>
            <a:pPr eaLnBrk="1" hangingPunct="1"/>
            <a:r>
              <a:rPr lang="en-AU" altLang="en-US" sz="3000"/>
              <a:t>Opportunity to plan what is important for future care, and to take comfort in sharing.</a:t>
            </a:r>
          </a:p>
          <a:p>
            <a:pPr eaLnBrk="1" hangingPunct="1"/>
            <a:r>
              <a:rPr lang="en-AU" altLang="en-US" sz="3000"/>
              <a:t>Decision-making occurs without pressure of acute clinical decline</a:t>
            </a:r>
          </a:p>
          <a:p>
            <a:pPr eaLnBrk="1" hangingPunct="1"/>
            <a:r>
              <a:rPr lang="en-AU" altLang="en-US" sz="3000"/>
              <a:t>Helps people receive care consistent with their beliefs, values, needs and preferences.</a:t>
            </a:r>
          </a:p>
          <a:p>
            <a:pPr eaLnBrk="1" hangingPunct="1"/>
            <a:r>
              <a:rPr lang="en-AU" altLang="en-US" sz="3000"/>
              <a:t>Reduces non-beneficial transfers to acute care and unwanted interventions.</a:t>
            </a:r>
          </a:p>
          <a:p>
            <a:pPr eaLnBrk="1" hangingPunct="1"/>
            <a:r>
              <a:rPr lang="en-AU" altLang="en-US" sz="3000"/>
              <a:t>Improves patient and family satisfaction with care, and less anxiety, depression and stress.</a:t>
            </a:r>
          </a:p>
          <a:p>
            <a:pPr eaLnBrk="1" hangingPunct="1"/>
            <a:endParaRPr lang="en-AU" altLang="en-US"/>
          </a:p>
        </p:txBody>
      </p:sp>
    </p:spTree>
  </p:cSld>
  <p:clrMapOvr>
    <a:masterClrMapping/>
  </p:clrMapOvr>
</p:sld>
</file>

<file path=ppt/theme/theme1.xml><?xml version="1.0" encoding="utf-8"?>
<a:theme xmlns:a="http://schemas.openxmlformats.org/drawingml/2006/main" name="Blank">
  <a:themeElements>
    <a:clrScheme name="Grey PMS 431">
      <a:dk1>
        <a:srgbClr val="000000"/>
      </a:dk1>
      <a:lt1>
        <a:srgbClr val="FFFFFF"/>
      </a:lt1>
      <a:dk2>
        <a:srgbClr val="464E56"/>
      </a:dk2>
      <a:lt2>
        <a:srgbClr val="FFFFFF"/>
      </a:lt2>
      <a:accent1>
        <a:srgbClr val="464E56"/>
      </a:accent1>
      <a:accent2>
        <a:srgbClr val="464E56"/>
      </a:accent2>
      <a:accent3>
        <a:srgbClr val="464E56"/>
      </a:accent3>
      <a:accent4>
        <a:srgbClr val="464E56"/>
      </a:accent4>
      <a:accent5>
        <a:srgbClr val="464E56"/>
      </a:accent5>
      <a:accent6>
        <a:srgbClr val="464E56"/>
      </a:accent6>
      <a:hlink>
        <a:srgbClr val="095489"/>
      </a:hlink>
      <a:folHlink>
        <a:srgbClr val="095489"/>
      </a:folHlink>
    </a:clrScheme>
    <a:fontScheme name="Do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Purple PMS 2603 2014">
      <a:dk1>
        <a:srgbClr val="000000"/>
      </a:dk1>
      <a:lt1>
        <a:srgbClr val="FFFFFF"/>
      </a:lt1>
      <a:dk2>
        <a:srgbClr val="464E56"/>
      </a:dk2>
      <a:lt2>
        <a:srgbClr val="FFFFFF"/>
      </a:lt2>
      <a:accent1>
        <a:srgbClr val="5A2476"/>
      </a:accent1>
      <a:accent2>
        <a:srgbClr val="5A2476"/>
      </a:accent2>
      <a:accent3>
        <a:srgbClr val="5A2476"/>
      </a:accent3>
      <a:accent4>
        <a:srgbClr val="5A2476"/>
      </a:accent4>
      <a:accent5>
        <a:srgbClr val="5A2476"/>
      </a:accent5>
      <a:accent6>
        <a:srgbClr val="393C71"/>
      </a:accent6>
      <a:hlink>
        <a:srgbClr val="095489"/>
      </a:hlink>
      <a:folHlink>
        <a:srgbClr val="095489"/>
      </a:folHlink>
    </a:clrScheme>
    <a:fontScheme name="Do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y PMS 431">
    <a:dk1>
      <a:srgbClr val="000000"/>
    </a:dk1>
    <a:lt1>
      <a:srgbClr val="FFFFFF"/>
    </a:lt1>
    <a:dk2>
      <a:srgbClr val="464E56"/>
    </a:dk2>
    <a:lt2>
      <a:srgbClr val="FFFFFF"/>
    </a:lt2>
    <a:accent1>
      <a:srgbClr val="464E56"/>
    </a:accent1>
    <a:accent2>
      <a:srgbClr val="464E56"/>
    </a:accent2>
    <a:accent3>
      <a:srgbClr val="464E56"/>
    </a:accent3>
    <a:accent4>
      <a:srgbClr val="464E56"/>
    </a:accent4>
    <a:accent5>
      <a:srgbClr val="464E56"/>
    </a:accent5>
    <a:accent6>
      <a:srgbClr val="464E56"/>
    </a:accent6>
    <a:hlink>
      <a:srgbClr val="095489"/>
    </a:hlink>
    <a:folHlink>
      <a:srgbClr val="09548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6AC4ED8DA4CB45AD4DD29E42B97C1E" ma:contentTypeVersion="23" ma:contentTypeDescription="Create a new document." ma:contentTypeScope="" ma:versionID="aaeaac92eb55e2c6f4e658644098ad86">
  <xsd:schema xmlns:xsd="http://www.w3.org/2001/XMLSchema" xmlns:xs="http://www.w3.org/2001/XMLSchema" xmlns:p="http://schemas.microsoft.com/office/2006/metadata/properties" xmlns:ns2="f316e3a2-58a2-4770-a19e-571437efb71a" xmlns:ns3="60467dbe-e0bc-428a-a5cb-f62816cee8ba" targetNamespace="http://schemas.microsoft.com/office/2006/metadata/properties" ma:root="true" ma:fieldsID="8a4024f91b23656525660820fb06c704" ns2:_="" ns3:_="">
    <xsd:import namespace="f316e3a2-58a2-4770-a19e-571437efb71a"/>
    <xsd:import namespace="60467dbe-e0bc-428a-a5cb-f62816cee8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ApprovalStatus"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6e3a2-58a2-4770-a19e-571437efb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ad0fa5-9aee-46f1-99a6-b97bf4de3bd4" ma:termSetId="09814cd3-568e-fe90-9814-8d621ff8fb84" ma:anchorId="fba54fb3-c3e1-fe81-a776-ca4b69148c4d" ma:open="true" ma:isKeyword="false">
      <xsd:complexType>
        <xsd:sequence>
          <xsd:element ref="pc:Terms" minOccurs="0" maxOccurs="1"/>
        </xsd:sequence>
      </xsd:complexType>
    </xsd:element>
    <xsd:element name="ApprovalStatus" ma:index="24" nillable="true" ma:displayName="ApprovalStatus" ma:format="RadioButtons" ma:internalName="ApprovalStatus">
      <xsd:simpleType>
        <xsd:restriction base="dms:Choice">
          <xsd:enumeration value="Send"/>
          <xsd:enumeration value="Received"/>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_Flow_SignoffStatus" ma:index="27" nillable="true" ma:displayName="Sign-off status" ma:internalName="Sign_x002d_off_x0020_status">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67dbe-e0bc-428a-a5cb-f62816cee8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4bf5e-86a9-460a-8305-0c086f15ef6d}" ma:internalName="TaxCatchAll" ma:showField="CatchAllData" ma:web="60467dbe-e0bc-428a-a5cb-f62816cee8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16e3a2-58a2-4770-a19e-571437efb71a">
      <Terms xmlns="http://schemas.microsoft.com/office/infopath/2007/PartnerControls"/>
    </lcf76f155ced4ddcb4097134ff3c332f>
    <TaxCatchAll xmlns="60467dbe-e0bc-428a-a5cb-f62816cee8ba" xsi:nil="true"/>
    <_Flow_SignoffStatus xmlns="f316e3a2-58a2-4770-a19e-571437efb71a" xsi:nil="true"/>
    <ApprovalStatus xmlns="f316e3a2-58a2-4770-a19e-571437efb71a" xsi:nil="true"/>
  </documentManagement>
</p:properties>
</file>

<file path=customXml/itemProps1.xml><?xml version="1.0" encoding="utf-8"?>
<ds:datastoreItem xmlns:ds="http://schemas.openxmlformats.org/officeDocument/2006/customXml" ds:itemID="{887EFDCD-7898-47EF-A7F9-04046C148555}"/>
</file>

<file path=customXml/itemProps2.xml><?xml version="1.0" encoding="utf-8"?>
<ds:datastoreItem xmlns:ds="http://schemas.openxmlformats.org/officeDocument/2006/customXml" ds:itemID="{47560B17-967B-4480-B972-DF54CD12A85C}">
  <ds:schemaRefs>
    <ds:schemaRef ds:uri="http://schemas.microsoft.com/sharepoint/v3/contenttype/forms"/>
  </ds:schemaRefs>
</ds:datastoreItem>
</file>

<file path=customXml/itemProps3.xml><?xml version="1.0" encoding="utf-8"?>
<ds:datastoreItem xmlns:ds="http://schemas.openxmlformats.org/officeDocument/2006/customXml" ds:itemID="{BB2C589F-E59F-4409-93AF-42053EF935C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92287</TotalTime>
  <Words>11800</Words>
  <Application>Microsoft Office PowerPoint</Application>
  <PresentationFormat>On-screen Show (4:3)</PresentationFormat>
  <Paragraphs>849</Paragraphs>
  <Slides>69</Slides>
  <Notes>60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69</vt:i4>
      </vt:variant>
    </vt:vector>
  </HeadingPairs>
  <TitlesOfParts>
    <vt:vector size="78" baseType="lpstr">
      <vt:lpstr>Arial</vt:lpstr>
      <vt:lpstr>Calibri</vt:lpstr>
      <vt:lpstr>Times New Roman</vt:lpstr>
      <vt:lpstr>Symbol</vt:lpstr>
      <vt:lpstr>Montserrat</vt:lpstr>
      <vt:lpstr>Roboto-Bold</vt:lpstr>
      <vt:lpstr>Roboto-Regular</vt:lpstr>
      <vt:lpstr>Blank</vt:lpstr>
      <vt:lpstr>1_Custom Design</vt:lpstr>
      <vt:lpstr>Remove this slide before presenting</vt:lpstr>
      <vt:lpstr>PowerPoint Presentation</vt:lpstr>
      <vt:lpstr>Acknowledgement of country</vt:lpstr>
      <vt:lpstr>Learning outcomes</vt:lpstr>
      <vt:lpstr>Introduction to  advance care planning</vt:lpstr>
      <vt:lpstr>  </vt:lpstr>
      <vt:lpstr>PowerPoint Presentation</vt:lpstr>
      <vt:lpstr>PowerPoint Presentation</vt:lpstr>
      <vt:lpstr>PowerPoint Presentation</vt:lpstr>
      <vt:lpstr>Legislation and frameworks outlining health professional obligations</vt:lpstr>
      <vt:lpstr> Guardianship and Administration  Act 1990</vt:lpstr>
      <vt:lpstr>Hierarchy of treatment decision-makers</vt:lpstr>
      <vt:lpstr> Criminal Code</vt:lpstr>
      <vt:lpstr>Common law</vt:lpstr>
      <vt:lpstr>Mental Health Act 2014</vt:lpstr>
      <vt:lpstr>Roles and responsibilities of health professionals in advance care planning</vt:lpstr>
      <vt:lpstr>Skills for effective ACP conversations</vt:lpstr>
      <vt:lpstr>Skills for effective ACP conversations cont.</vt:lpstr>
      <vt:lpstr>ACP model for consumers</vt:lpstr>
      <vt:lpstr>PowerPoint Presentation</vt:lpstr>
      <vt:lpstr>Preparing for advance care planning</vt:lpstr>
      <vt:lpstr>Triggers to start or revisit ACP conversations</vt:lpstr>
      <vt:lpstr>PowerPoint Presentation</vt:lpstr>
      <vt:lpstr>Responding to someone with an interest in ACP</vt:lpstr>
      <vt:lpstr>PowerPoint Presentation</vt:lpstr>
      <vt:lpstr>For more information visit: </vt:lpstr>
      <vt:lpstr>PowerPoint Presentation</vt:lpstr>
      <vt:lpstr>PowerPoint Presentation</vt:lpstr>
      <vt:lpstr>Before you begin the discussion, consider:</vt:lpstr>
      <vt:lpstr>During the discussion:</vt:lpstr>
      <vt:lpstr>When finishing up discussions...</vt:lpstr>
      <vt:lpstr>PowerPoint Presentation</vt:lpstr>
      <vt:lpstr>ACP documentation flowchart for WA</vt:lpstr>
      <vt:lpstr>Legal enforceability of ACP documents</vt:lpstr>
      <vt:lpstr>Legal enforceability of ACP documents</vt:lpstr>
      <vt:lpstr>Seeking clarification on the validity  of documents</vt:lpstr>
      <vt:lpstr>Supporting people to complete  ACP documents</vt:lpstr>
      <vt:lpstr>Documents completed by a person with decision-making capacity </vt:lpstr>
      <vt:lpstr>Advance Health  Directive</vt:lpstr>
      <vt:lpstr>Enduring Power  of Guardianship</vt:lpstr>
      <vt:lpstr>Values and  Preferences Form</vt:lpstr>
      <vt:lpstr>Documents completed on a person’s behalf </vt:lpstr>
      <vt:lpstr>Document is completed on behalf of a person with in-sufficient decision-making capacity </vt:lpstr>
      <vt:lpstr>Document is completed  by a health professional in collaboration with the patient</vt:lpstr>
      <vt:lpstr>PowerPoint Presentation</vt:lpstr>
      <vt:lpstr>Storing and sharing discussions and decisions</vt:lpstr>
      <vt:lpstr>Storing and sharing discussions and decisions</vt:lpstr>
      <vt:lpstr>The revised Advance Health Directive in WA</vt:lpstr>
      <vt:lpstr>What are the changes to the AHD?</vt:lpstr>
      <vt:lpstr>PowerPoint Presentation</vt:lpstr>
      <vt:lpstr>An AHD cannot be used to:</vt:lpstr>
      <vt:lpstr>When should an AHD be enacted?</vt:lpstr>
      <vt:lpstr>Requirements for a valid AHD</vt:lpstr>
      <vt:lpstr>What is a health professional’s role with AHDs?</vt:lpstr>
      <vt:lpstr>What is a health professional’s role with AHDs?</vt:lpstr>
      <vt:lpstr>Organisational considerations to support ACP</vt:lpstr>
      <vt:lpstr>PowerPoint Presentation</vt:lpstr>
      <vt:lpstr>Questions and case studies</vt:lpstr>
      <vt:lpstr>PowerPoint Presentation</vt:lpstr>
      <vt:lpstr>PowerPoint Presentation</vt:lpstr>
      <vt:lpstr>PowerPoint Presentation</vt:lpstr>
      <vt:lpstr>PowerPoint Presentation</vt:lpstr>
      <vt:lpstr>Education and resources to assist in your role</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Standard Screen PowerPoint Template</dc:title>
  <dc:creator>parnell;andy</dc:creator>
  <cp:keywords>Department of Health</cp:keywords>
  <dc:description>Department of Health</dc:description>
  <cp:lastModifiedBy>Deprazer, Nicole</cp:lastModifiedBy>
  <cp:revision>62</cp:revision>
  <cp:lastPrinted>2022-03-03T04:26:16Z</cp:lastPrinted>
  <dcterms:created xsi:type="dcterms:W3CDTF">2016-03-22T03:45:32Z</dcterms:created>
  <dcterms:modified xsi:type="dcterms:W3CDTF">2025-06-09T10:49:53Z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0x0101004A6AC4ED8DA4CB45AD4DD29E42B97C1E</vt:lpwstr>
  </property>
  <property fmtid="{D5CDD505-2E9C-101B-9397-08002B2CF9AE}" pid="3" name="MediaServiceImageTags">
    <vt:lpwstr/>
  </property>
</Properties>
</file>